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0" r:id="rId1"/>
  </p:sldMasterIdLst>
  <p:notesMasterIdLst>
    <p:notesMasterId r:id="rId40"/>
  </p:notesMasterIdLst>
  <p:sldIdLst>
    <p:sldId id="257" r:id="rId2"/>
    <p:sldId id="256" r:id="rId3"/>
    <p:sldId id="262" r:id="rId4"/>
    <p:sldId id="263" r:id="rId5"/>
    <p:sldId id="264" r:id="rId6"/>
    <p:sldId id="265" r:id="rId7"/>
    <p:sldId id="266" r:id="rId8"/>
    <p:sldId id="267" r:id="rId9"/>
    <p:sldId id="268" r:id="rId10"/>
    <p:sldId id="321" r:id="rId11"/>
    <p:sldId id="269" r:id="rId12"/>
    <p:sldId id="270" r:id="rId13"/>
    <p:sldId id="271" r:id="rId14"/>
    <p:sldId id="272" r:id="rId15"/>
    <p:sldId id="273" r:id="rId16"/>
    <p:sldId id="278" r:id="rId17"/>
    <p:sldId id="274" r:id="rId18"/>
    <p:sldId id="275" r:id="rId19"/>
    <p:sldId id="276" r:id="rId20"/>
    <p:sldId id="277" r:id="rId21"/>
    <p:sldId id="316" r:id="rId22"/>
    <p:sldId id="317" r:id="rId23"/>
    <p:sldId id="285" r:id="rId24"/>
    <p:sldId id="281" r:id="rId25"/>
    <p:sldId id="318" r:id="rId26"/>
    <p:sldId id="319" r:id="rId27"/>
    <p:sldId id="322" r:id="rId28"/>
    <p:sldId id="323" r:id="rId29"/>
    <p:sldId id="282" r:id="rId30"/>
    <p:sldId id="320" r:id="rId31"/>
    <p:sldId id="283" r:id="rId32"/>
    <p:sldId id="284" r:id="rId33"/>
    <p:sldId id="313" r:id="rId34"/>
    <p:sldId id="315" r:id="rId35"/>
    <p:sldId id="324" r:id="rId36"/>
    <p:sldId id="325" r:id="rId37"/>
    <p:sldId id="286" r:id="rId38"/>
    <p:sldId id="287"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Objects="1">
      <p:cViewPr varScale="1">
        <p:scale>
          <a:sx n="74" d="100"/>
          <a:sy n="74" d="100"/>
        </p:scale>
        <p:origin x="-13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3C7EB7-A48E-1348-8777-82C259E8ECD8}" type="datetimeFigureOut">
              <a:rPr lang="en-US" smtClean="0"/>
              <a:pPr/>
              <a:t>6/28/12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C132C9-FEE1-E241-90F0-1EF119F926E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Arial" charset="0"/>
              </a:rPr>
              <a:t>NDEA was instituted primarily to stimulate the advancement of education in science, mathematics, and modern foreign languages; but it has also provided aid in other areas, including technical education, geography, English as a second language, counseling and guidance, school libraries and librarianship, and educational media centers. One of its purposes was to keep the United States ahead of the Soviet Union during the space race through education. </a:t>
            </a:r>
            <a:endParaRPr lang="en-US" dirty="0"/>
          </a:p>
        </p:txBody>
      </p:sp>
      <p:sp>
        <p:nvSpPr>
          <p:cNvPr id="4" name="Slide Number Placeholder 3"/>
          <p:cNvSpPr>
            <a:spLocks noGrp="1"/>
          </p:cNvSpPr>
          <p:nvPr>
            <p:ph type="sldNum" sz="quarter" idx="10"/>
          </p:nvPr>
        </p:nvSpPr>
        <p:spPr/>
        <p:txBody>
          <a:bodyPr/>
          <a:lstStyle/>
          <a:p>
            <a:fld id="{14C132C9-FEE1-E241-90F0-1EF119F926E9}"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rgbClr val="000000"/>
                </a:solidFill>
                <a:latin typeface="Arial" pitchFamily="-108" charset="0"/>
              </a:rPr>
              <a:t>Originally conceived to protect the rights of African-Americans, the bill was amended prior to passage to protect the civil rights of everyone, and explicitly included women for the first time. It also started the Equal Employment Opportunity group.</a:t>
            </a:r>
            <a:endParaRPr lang="en-US" dirty="0"/>
          </a:p>
        </p:txBody>
      </p:sp>
      <p:sp>
        <p:nvSpPr>
          <p:cNvPr id="4" name="Slide Number Placeholder 3"/>
          <p:cNvSpPr>
            <a:spLocks noGrp="1"/>
          </p:cNvSpPr>
          <p:nvPr>
            <p:ph type="sldNum" sz="quarter" idx="10"/>
          </p:nvPr>
        </p:nvSpPr>
        <p:spPr/>
        <p:txBody>
          <a:bodyPr/>
          <a:lstStyle/>
          <a:p>
            <a:fld id="{14C132C9-FEE1-E241-90F0-1EF119F926E9}"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rgbClr val="000000"/>
                </a:solidFill>
                <a:latin typeface="Arial" pitchFamily="-108" charset="0"/>
                <a:ea typeface="ＭＳ Ｐゴシック" pitchFamily="-108" charset="-128"/>
                <a:cs typeface="ＭＳ Ｐゴシック" pitchFamily="-108" charset="-128"/>
              </a:rPr>
              <a:t>The Act is an extensive statute which funds primary and secondary education. As mandated in the Act, the funds are authorized for educators’ professional development, instructional materials, resources to support educational programs, and parental involvement promotion.</a:t>
            </a:r>
            <a:r>
              <a:rPr lang="en-US" sz="1200" dirty="0" smtClean="0">
                <a:solidFill>
                  <a:srgbClr val="000000"/>
                </a:solidFill>
                <a:latin typeface="Arial" pitchFamily="-108" charset="0"/>
                <a:ea typeface="ＭＳ Ｐゴシック" pitchFamily="-108" charset="-128"/>
                <a:cs typeface="ＭＳ Ｐゴシック" pitchFamily="-108" charset="-128"/>
              </a:rPr>
              <a:t> </a:t>
            </a:r>
            <a:r>
              <a:rPr lang="en-US" sz="1200" dirty="0" smtClean="0">
                <a:solidFill>
                  <a:schemeClr val="tx1"/>
                </a:solidFill>
                <a:latin typeface="+mn-lt"/>
                <a:ea typeface="+mn-ea"/>
                <a:cs typeface="+mn-cs"/>
              </a:rPr>
              <a:t>After</a:t>
            </a:r>
            <a:r>
              <a:rPr lang="en-US" sz="1200" baseline="0" dirty="0" smtClean="0">
                <a:solidFill>
                  <a:schemeClr val="tx1"/>
                </a:solidFill>
                <a:latin typeface="+mn-lt"/>
                <a:ea typeface="+mn-ea"/>
                <a:cs typeface="+mn-cs"/>
              </a:rPr>
              <a:t> civil rights act, schools were desegregated but there was a wide gap in economic well-being so Lyndon Johnson passed the ESEA to provide funding to schools in low-income areas. Money to be distributed from states to avoid perception that national government taking over state rights to provide education. </a:t>
            </a:r>
            <a:endParaRPr lang="en-US" sz="1200" dirty="0" smtClean="0">
              <a:solidFill>
                <a:srgbClr val="000000"/>
              </a:solidFill>
              <a:latin typeface="Arial" pitchFamily="-108" charset="0"/>
              <a:ea typeface="ＭＳ Ｐゴシック" pitchFamily="-108" charset="-128"/>
              <a:cs typeface="ＭＳ Ｐゴシック" pitchFamily="-108" charset="-128"/>
            </a:endParaRPr>
          </a:p>
        </p:txBody>
      </p:sp>
      <p:sp>
        <p:nvSpPr>
          <p:cNvPr id="4" name="Slide Number Placeholder 3"/>
          <p:cNvSpPr>
            <a:spLocks noGrp="1"/>
          </p:cNvSpPr>
          <p:nvPr>
            <p:ph type="sldNum" sz="quarter" idx="10"/>
          </p:nvPr>
        </p:nvSpPr>
        <p:spPr/>
        <p:txBody>
          <a:bodyPr/>
          <a:lstStyle/>
          <a:p>
            <a:fld id="{14C132C9-FEE1-E241-90F0-1EF119F926E9}"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rgbClr val="000000"/>
                </a:solidFill>
                <a:ea typeface="ＭＳ Ｐゴシック" pitchFamily="-108" charset="-128"/>
                <a:cs typeface="ＭＳ Ｐゴシック" pitchFamily="-108" charset="-128"/>
              </a:rPr>
              <a:t>Ironically, President Reagan used the occasion of the release of the report to introduce a series of education reforms, including many that were later adopted by Congress, although they were not specifically included in the report.</a:t>
            </a:r>
            <a:endParaRPr lang="en-US" dirty="0"/>
          </a:p>
        </p:txBody>
      </p:sp>
      <p:sp>
        <p:nvSpPr>
          <p:cNvPr id="4" name="Slide Number Placeholder 3"/>
          <p:cNvSpPr>
            <a:spLocks noGrp="1"/>
          </p:cNvSpPr>
          <p:nvPr>
            <p:ph type="sldNum" sz="quarter" idx="10"/>
          </p:nvPr>
        </p:nvSpPr>
        <p:spPr/>
        <p:txBody>
          <a:bodyPr/>
          <a:lstStyle/>
          <a:p>
            <a:fld id="{14C132C9-FEE1-E241-90F0-1EF119F926E9}"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act requires that public schools provide necessary learning aids, testing modifications and other educational accommodations to children with disabilities. The act also establishes due process in providing these accommodations. Children whose learning is hampered by disabilities not interfering with their ability to function in a general classroom, may qualify for similar accommodations under Section 504 of the Rehabilitation Act of 1975 or the Americans with Disabilities Act (ADA).</a:t>
            </a:r>
            <a:endParaRPr lang="en-US" dirty="0"/>
          </a:p>
        </p:txBody>
      </p:sp>
      <p:sp>
        <p:nvSpPr>
          <p:cNvPr id="4" name="Slide Number Placeholder 3"/>
          <p:cNvSpPr>
            <a:spLocks noGrp="1"/>
          </p:cNvSpPr>
          <p:nvPr>
            <p:ph type="sldNum" sz="quarter" idx="10"/>
          </p:nvPr>
        </p:nvSpPr>
        <p:spPr/>
        <p:txBody>
          <a:bodyPr/>
          <a:lstStyle/>
          <a:p>
            <a:fld id="{14C132C9-FEE1-E241-90F0-1EF119F926E9}"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ＭＳ Ｐゴシック" pitchFamily="-108" charset="-128"/>
                <a:cs typeface="ＭＳ Ｐゴシック" pitchFamily="-108" charset="-128"/>
              </a:rPr>
              <a:t>The National Education Goals were set by the U.S. Congress in the 1990s to set goals for standards-based education reform. Many of these goals were based on the principles of outcomes-based education, and not all of the goals were attained by the year 2000 as was intended. </a:t>
            </a:r>
          </a:p>
          <a:p>
            <a:r>
              <a:rPr lang="en-US" sz="1200" kern="1200" dirty="0" smtClean="0">
                <a:solidFill>
                  <a:schemeClr val="tx1"/>
                </a:solidFill>
                <a:latin typeface="+mn-lt"/>
                <a:ea typeface="ＭＳ Ｐゴシック" pitchFamily="-108" charset="-128"/>
                <a:cs typeface="ＭＳ Ｐゴシック" pitchFamily="-108" charset="-128"/>
              </a:rPr>
              <a:t>Goals 2000 established a framework in which to identify world-class academic standards, to measure student progress, and to provide the support that students may need to meet the standards</a:t>
            </a:r>
            <a:r>
              <a:rPr lang="en-US" sz="1200" b="1" kern="1200" dirty="0" smtClean="0">
                <a:solidFill>
                  <a:schemeClr val="tx1"/>
                </a:solidFill>
                <a:latin typeface="+mn-lt"/>
                <a:ea typeface="ＭＳ Ｐゴシック" pitchFamily="-108" charset="-128"/>
                <a:cs typeface="ＭＳ Ｐゴシック" pitchFamily="-108" charset="-128"/>
              </a:rPr>
              <a:t>. </a:t>
            </a:r>
          </a:p>
          <a:p>
            <a:r>
              <a:rPr lang="en-US" sz="1200" kern="1200" dirty="0" smtClean="0">
                <a:solidFill>
                  <a:schemeClr val="tx1"/>
                </a:solidFill>
                <a:latin typeface="+mn-lt"/>
                <a:ea typeface="ＭＳ Ｐゴシック" pitchFamily="-108" charset="-128"/>
                <a:cs typeface="ＭＳ Ｐゴシック" pitchFamily="-108" charset="-128"/>
              </a:rPr>
              <a:t>It is based on the premise of outcomes-based education that students will reach higher levels of achievement when more is expected of them. Congress appropriated $105 million for fiscal year 1994. States submitted applications to develop school improvement plans, and make </a:t>
            </a:r>
            <a:r>
              <a:rPr lang="en-US" sz="1200" kern="1200" dirty="0" err="1" smtClean="0">
                <a:solidFill>
                  <a:schemeClr val="tx1"/>
                </a:solidFill>
                <a:latin typeface="+mn-lt"/>
                <a:ea typeface="ＭＳ Ｐゴシック" pitchFamily="-108" charset="-128"/>
                <a:cs typeface="ＭＳ Ｐゴシック" pitchFamily="-108" charset="-128"/>
              </a:rPr>
              <a:t>subgrants</a:t>
            </a:r>
            <a:r>
              <a:rPr lang="en-US" sz="1200" kern="1200" dirty="0" smtClean="0">
                <a:solidFill>
                  <a:schemeClr val="tx1"/>
                </a:solidFill>
                <a:latin typeface="+mn-lt"/>
                <a:ea typeface="ＭＳ Ｐゴシック" pitchFamily="-108" charset="-128"/>
                <a:cs typeface="ＭＳ Ｐゴシック" pitchFamily="-108" charset="-128"/>
              </a:rPr>
              <a:t> to local schools, and awards for </a:t>
            </a:r>
            <a:r>
              <a:rPr lang="en-US" sz="1200" kern="1200" dirty="0" err="1" smtClean="0">
                <a:solidFill>
                  <a:schemeClr val="tx1"/>
                </a:solidFill>
                <a:latin typeface="+mn-lt"/>
                <a:ea typeface="ＭＳ Ｐゴシック" pitchFamily="-108" charset="-128"/>
                <a:cs typeface="ＭＳ Ｐゴシック" pitchFamily="-108" charset="-128"/>
              </a:rPr>
              <a:t>preservice</a:t>
            </a:r>
            <a:r>
              <a:rPr lang="en-US" sz="1200" kern="1200" dirty="0" smtClean="0">
                <a:solidFill>
                  <a:schemeClr val="tx1"/>
                </a:solidFill>
                <a:latin typeface="+mn-lt"/>
                <a:ea typeface="ＭＳ Ｐゴシック" pitchFamily="-108" charset="-128"/>
                <a:cs typeface="ＭＳ Ｐゴシック" pitchFamily="-108" charset="-128"/>
              </a:rPr>
              <a:t> and professional development</a:t>
            </a:r>
            <a:endParaRPr lang="en-US" dirty="0"/>
          </a:p>
        </p:txBody>
      </p:sp>
      <p:sp>
        <p:nvSpPr>
          <p:cNvPr id="4" name="Slide Number Placeholder 3"/>
          <p:cNvSpPr>
            <a:spLocks noGrp="1"/>
          </p:cNvSpPr>
          <p:nvPr>
            <p:ph type="sldNum" sz="quarter" idx="10"/>
          </p:nvPr>
        </p:nvSpPr>
        <p:spPr/>
        <p:txBody>
          <a:bodyPr/>
          <a:lstStyle/>
          <a:p>
            <a:fld id="{14C132C9-FEE1-E241-90F0-1EF119F926E9}"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Additionally, it promotes an increased focus on reading and re-authorizes the Elementary and Secondary Education Act of 1965 (ESEA). NCLB is the latest federal legislation (another was Goals 2000) which enact the theories of standards-based education reform, formerly known as outcome-based education, which is based on the belief that high expectations and setting of goals will result in success for all students. The act also requires that the schools distribute the name, home phone number and address of every student enrolled to military recruiters.</a:t>
            </a:r>
            <a:endParaRPr lang="en-US" dirty="0"/>
          </a:p>
        </p:txBody>
      </p:sp>
      <p:sp>
        <p:nvSpPr>
          <p:cNvPr id="4" name="Slide Number Placeholder 3"/>
          <p:cNvSpPr>
            <a:spLocks noGrp="1"/>
          </p:cNvSpPr>
          <p:nvPr>
            <p:ph type="sldNum" sz="quarter" idx="10"/>
          </p:nvPr>
        </p:nvSpPr>
        <p:spPr/>
        <p:txBody>
          <a:bodyPr/>
          <a:lstStyle/>
          <a:p>
            <a:fld id="{14C132C9-FEE1-E241-90F0-1EF119F926E9}"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200" dirty="0" smtClean="0">
                <a:ea typeface="ＭＳ Ｐゴシック" pitchFamily="-108" charset="-128"/>
                <a:cs typeface="ＭＳ Ｐゴシック" pitchFamily="-108" charset="-128"/>
              </a:rPr>
              <a:t>According to the U.S. Department of Education, NCLB is intended to hold schools accountable for student achievement, return control of education to local authorities, and encourage instruction methods to be based upon research. </a:t>
            </a:r>
            <a:r>
              <a:rPr lang="en-US" sz="1200" dirty="0" err="1" smtClean="0">
                <a:ea typeface="ＭＳ Ｐゴシック" pitchFamily="-108" charset="-128"/>
                <a:cs typeface="ＭＳ Ｐゴシック" pitchFamily="-108" charset="-128"/>
              </a:rPr>
              <a:t>NCLB’s</a:t>
            </a:r>
            <a:r>
              <a:rPr lang="en-US" sz="1200" dirty="0" smtClean="0">
                <a:ea typeface="ＭＳ Ｐゴシック" pitchFamily="-108" charset="-128"/>
                <a:cs typeface="ＭＳ Ｐゴシック" pitchFamily="-108" charset="-128"/>
              </a:rPr>
              <a:t> main premise is to</a:t>
            </a:r>
            <a:endParaRPr lang="en-US" dirty="0"/>
          </a:p>
        </p:txBody>
      </p:sp>
      <p:sp>
        <p:nvSpPr>
          <p:cNvPr id="4" name="Slide Number Placeholder 3"/>
          <p:cNvSpPr>
            <a:spLocks noGrp="1"/>
          </p:cNvSpPr>
          <p:nvPr>
            <p:ph type="sldNum" sz="quarter" idx="10"/>
          </p:nvPr>
        </p:nvSpPr>
        <p:spPr/>
        <p:txBody>
          <a:bodyPr/>
          <a:lstStyle/>
          <a:p>
            <a:fld id="{14C132C9-FEE1-E241-90F0-1EF119F926E9}"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3FCF9501-82B0-D44E-B351-D8E56CC4906F}" type="datetimeFigureOut">
              <a:rPr lang="en-US" smtClean="0"/>
              <a:pPr/>
              <a:t>6/28/12</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12DA78BB-A12F-EF42-A548-C2C2B5BE5FAC}"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CF9501-82B0-D44E-B351-D8E56CC4906F}" type="datetimeFigureOut">
              <a:rPr lang="en-US" smtClean="0"/>
              <a:pPr/>
              <a:t>6/28/12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A78BB-A12F-EF42-A548-C2C2B5BE5F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CF9501-82B0-D44E-B351-D8E56CC4906F}" type="datetimeFigureOut">
              <a:rPr lang="en-US" smtClean="0"/>
              <a:pPr/>
              <a:t>6/28/12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A78BB-A12F-EF42-A548-C2C2B5BE5FAC}"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FCF9501-82B0-D44E-B351-D8E56CC4906F}" type="datetimeFigureOut">
              <a:rPr lang="en-US" smtClean="0"/>
              <a:pPr/>
              <a:t>6/28/12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DA78BB-A12F-EF42-A548-C2C2B5BE5FAC}"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3FCF9501-82B0-D44E-B351-D8E56CC4906F}" type="datetimeFigureOut">
              <a:rPr lang="en-US" smtClean="0"/>
              <a:pPr/>
              <a:t>6/28/12</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12DA78BB-A12F-EF42-A548-C2C2B5BE5FAC}"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FCF9501-82B0-D44E-B351-D8E56CC4906F}" type="datetimeFigureOut">
              <a:rPr lang="en-US" smtClean="0"/>
              <a:pPr/>
              <a:t>6/28/12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DA78BB-A12F-EF42-A548-C2C2B5BE5FAC}"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FCF9501-82B0-D44E-B351-D8E56CC4906F}" type="datetimeFigureOut">
              <a:rPr lang="en-US" smtClean="0"/>
              <a:pPr/>
              <a:t>6/28/12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DA78BB-A12F-EF42-A548-C2C2B5BE5FAC}"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FCF9501-82B0-D44E-B351-D8E56CC4906F}" type="datetimeFigureOut">
              <a:rPr lang="en-US" smtClean="0"/>
              <a:pPr/>
              <a:t>6/28/12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DA78BB-A12F-EF42-A548-C2C2B5BE5FAC}"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CF9501-82B0-D44E-B351-D8E56CC4906F}" type="datetimeFigureOut">
              <a:rPr lang="en-US" smtClean="0"/>
              <a:pPr/>
              <a:t>6/28/12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DA78BB-A12F-EF42-A548-C2C2B5BE5FAC}"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FCF9501-82B0-D44E-B351-D8E56CC4906F}" type="datetimeFigureOut">
              <a:rPr lang="en-US" smtClean="0"/>
              <a:pPr/>
              <a:t>6/28/12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DA78BB-A12F-EF42-A548-C2C2B5BE5FAC}"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FCF9501-82B0-D44E-B351-D8E56CC4906F}" type="datetimeFigureOut">
              <a:rPr lang="en-US" smtClean="0"/>
              <a:pPr/>
              <a:t>6/28/12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DA78BB-A12F-EF42-A548-C2C2B5BE5FAC}"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3FCF9501-82B0-D44E-B351-D8E56CC4906F}" type="datetimeFigureOut">
              <a:rPr lang="en-US" smtClean="0"/>
              <a:pPr/>
              <a:t>6/28/12</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12DA78BB-A12F-EF42-A548-C2C2B5BE5FAC}"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rtsusa.org/get_involved/advocacy/advocacy_013.asp"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rtsusa.org/get_involved/advocacy/advocacy_013.asp"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allup.com/poll/142661/phi-delta-kappa-gallup-poll-2010.aspx" TargetMode="External"/><Relationship Id="rId3" Type="http://schemas.openxmlformats.org/officeDocument/2006/relationships/hyperlink" Target="http://www.csg.org/pubs/Documents/TIA_StateResponsestoFederalism.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quarter" idx="1"/>
          </p:nvPr>
        </p:nvSpPr>
        <p:spPr/>
        <p:txBody>
          <a:bodyPr/>
          <a:lstStyle/>
          <a:p>
            <a:r>
              <a:rPr lang="en-US" dirty="0" smtClean="0"/>
              <a:t>Arts </a:t>
            </a:r>
            <a:r>
              <a:rPr lang="en-US" dirty="0" smtClean="0"/>
              <a:t>Advocacy (15 minutes</a:t>
            </a:r>
            <a:r>
              <a:rPr lang="en-US" dirty="0" smtClean="0"/>
              <a:t>)</a:t>
            </a:r>
          </a:p>
          <a:p>
            <a:r>
              <a:rPr lang="en-US" dirty="0" smtClean="0"/>
              <a:t>Timeline Discussion (15 minutes)</a:t>
            </a:r>
            <a:endParaRPr lang="en-US" dirty="0" smtClean="0"/>
          </a:p>
          <a:p>
            <a:r>
              <a:rPr lang="en-US" dirty="0" smtClean="0"/>
              <a:t>Legislation and the Arts reading and discussion (30)</a:t>
            </a:r>
          </a:p>
          <a:p>
            <a:r>
              <a:rPr lang="en-US" dirty="0" smtClean="0"/>
              <a:t>Legislation presentation </a:t>
            </a:r>
            <a:r>
              <a:rPr lang="en-US" dirty="0" smtClean="0"/>
              <a:t>(60 </a:t>
            </a:r>
            <a:r>
              <a:rPr lang="en-US" dirty="0" smtClean="0"/>
              <a:t>minutes)</a:t>
            </a:r>
          </a:p>
          <a:p>
            <a:r>
              <a:rPr lang="en-US" dirty="0" smtClean="0"/>
              <a:t>Contributors Assignment Q and A</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Education Sciences Reform Act (ESRA</a:t>
            </a:r>
            <a:r>
              <a:rPr lang="en-US" b="1" i="1" dirty="0" smtClean="0"/>
              <a:t>)</a:t>
            </a:r>
            <a:endParaRPr lang="en-US" dirty="0"/>
          </a:p>
        </p:txBody>
      </p:sp>
      <p:sp>
        <p:nvSpPr>
          <p:cNvPr id="3" name="Content Placeholder 2"/>
          <p:cNvSpPr>
            <a:spLocks noGrp="1"/>
          </p:cNvSpPr>
          <p:nvPr>
            <p:ph sz="quarter" idx="1"/>
          </p:nvPr>
        </p:nvSpPr>
        <p:spPr/>
        <p:txBody>
          <a:bodyPr/>
          <a:lstStyle/>
          <a:p>
            <a:r>
              <a:rPr lang="en-US" dirty="0" smtClean="0"/>
              <a:t>Passed </a:t>
            </a:r>
            <a:r>
              <a:rPr lang="en-US" dirty="0" smtClean="0"/>
              <a:t>in 2002, created the Institute of Education Sciences (IES), which replaced the Office of Educational Research and Improvement.</a:t>
            </a:r>
            <a:r>
              <a:rPr lang="en-US" dirty="0" smtClean="0"/>
              <a:t> </a:t>
            </a:r>
          </a:p>
          <a:p>
            <a:r>
              <a:rPr lang="en-US" dirty="0" smtClean="0"/>
              <a:t>The </a:t>
            </a:r>
            <a:r>
              <a:rPr lang="en-US" dirty="0" smtClean="0"/>
              <a:t>law requires more rigorous standards for the conduct and evaluation of education research. </a:t>
            </a:r>
            <a:r>
              <a:rPr lang="en-US" i="1" dirty="0" smtClean="0"/>
              <a:t>NCLB</a:t>
            </a:r>
            <a:r>
              <a:rPr lang="en-US" dirty="0" smtClean="0"/>
              <a:t> requires that federal funds support educational activities that are backed by scientifically based research. Through sustained programs of research, evaluation and data collection, IES provides evidence of what works to solve the problems and challenges faced by schools and learners.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ea typeface="ＭＳ Ｐゴシック" pitchFamily="-108" charset="-128"/>
                <a:cs typeface="ＭＳ Ｐゴシック" pitchFamily="-108" charset="-128"/>
              </a:rPr>
              <a:t>NCLB-2001</a:t>
            </a:r>
          </a:p>
        </p:txBody>
      </p:sp>
      <p:sp>
        <p:nvSpPr>
          <p:cNvPr id="25603" name="Rectangle 3"/>
          <p:cNvSpPr>
            <a:spLocks noGrp="1" noChangeArrowheads="1"/>
          </p:cNvSpPr>
          <p:nvPr>
            <p:ph sz="quarter" idx="1"/>
          </p:nvPr>
        </p:nvSpPr>
        <p:spPr>
          <a:xfrm>
            <a:off x="152400" y="2017713"/>
            <a:ext cx="8802688" cy="4611687"/>
          </a:xfrm>
        </p:spPr>
        <p:txBody>
          <a:bodyPr/>
          <a:lstStyle/>
          <a:p>
            <a:pPr eaLnBrk="1" hangingPunct="1">
              <a:lnSpc>
                <a:spcPct val="90000"/>
              </a:lnSpc>
              <a:spcBef>
                <a:spcPct val="50000"/>
              </a:spcBef>
              <a:buClrTx/>
              <a:buSzTx/>
              <a:buFontTx/>
              <a:buNone/>
            </a:pPr>
            <a:r>
              <a:rPr lang="en-US" sz="2000">
                <a:latin typeface="Helvetica" pitchFamily="-108" charset="0"/>
                <a:ea typeface="ＭＳ Ｐゴシック" pitchFamily="-108" charset="-128"/>
                <a:cs typeface="ＭＳ Ｐゴシック" pitchFamily="-108" charset="-128"/>
              </a:rPr>
              <a:t>	</a:t>
            </a:r>
          </a:p>
          <a:p>
            <a:pPr eaLnBrk="1" hangingPunct="1">
              <a:lnSpc>
                <a:spcPct val="90000"/>
              </a:lnSpc>
              <a:spcBef>
                <a:spcPct val="50000"/>
              </a:spcBef>
              <a:buClrTx/>
              <a:buSzTx/>
              <a:buFontTx/>
              <a:buNone/>
            </a:pPr>
            <a:endParaRPr lang="en-US" sz="2000">
              <a:ea typeface="ＭＳ Ｐゴシック" pitchFamily="-108" charset="-128"/>
              <a:cs typeface="ＭＳ Ｐゴシック" pitchFamily="-108" charset="-128"/>
            </a:endParaRPr>
          </a:p>
          <a:p>
            <a:pPr eaLnBrk="1" hangingPunct="1">
              <a:lnSpc>
                <a:spcPct val="90000"/>
              </a:lnSpc>
            </a:pPr>
            <a:endParaRPr lang="en-US" sz="2000">
              <a:ea typeface="ＭＳ Ｐゴシック" pitchFamily="-108" charset="-128"/>
              <a:cs typeface="ＭＳ Ｐゴシック" pitchFamily="-108" charset="-128"/>
            </a:endParaRPr>
          </a:p>
        </p:txBody>
      </p:sp>
      <p:sp>
        <p:nvSpPr>
          <p:cNvPr id="25604" name="Rectangle 4"/>
          <p:cNvSpPr>
            <a:spLocks noChangeArrowheads="1"/>
          </p:cNvSpPr>
          <p:nvPr/>
        </p:nvSpPr>
        <p:spPr bwMode="auto">
          <a:xfrm>
            <a:off x="304800" y="2017713"/>
            <a:ext cx="8610600" cy="2554545"/>
          </a:xfrm>
          <a:prstGeom prst="rect">
            <a:avLst/>
          </a:prstGeom>
          <a:noFill/>
          <a:ln w="9525">
            <a:noFill/>
            <a:miter lim="800000"/>
            <a:headEnd/>
            <a:tailEnd/>
          </a:ln>
        </p:spPr>
        <p:txBody>
          <a:bodyPr wrap="square">
            <a:prstTxWarp prst="textNoShape">
              <a:avLst/>
            </a:prstTxWarp>
            <a:spAutoFit/>
          </a:bodyPr>
          <a:lstStyle/>
          <a:p>
            <a:r>
              <a:rPr lang="en-US" sz="2000" b="1" i="1" dirty="0"/>
              <a:t>The No Child Left Behind Act of 2001</a:t>
            </a:r>
            <a:r>
              <a:rPr lang="en-US" sz="2000" b="1" i="1" dirty="0" smtClean="0"/>
              <a:t> </a:t>
            </a:r>
          </a:p>
          <a:p>
            <a:r>
              <a:rPr lang="en-US" sz="2000" dirty="0" smtClean="0"/>
              <a:t>(</a:t>
            </a:r>
            <a:r>
              <a:rPr lang="en-US" sz="2000" dirty="0"/>
              <a:t>Public Law 107-110), commonly known as NCLB, is a United States federal law signed on January 8, </a:t>
            </a:r>
            <a:r>
              <a:rPr lang="en-US" sz="2000" dirty="0" smtClean="0"/>
              <a:t>2002.</a:t>
            </a:r>
          </a:p>
          <a:p>
            <a:endParaRPr lang="en-US" sz="2000" dirty="0" smtClean="0"/>
          </a:p>
          <a:p>
            <a:r>
              <a:rPr lang="en-US" sz="2000" dirty="0" smtClean="0"/>
              <a:t>Reauthorized </a:t>
            </a:r>
            <a:r>
              <a:rPr lang="en-US" sz="2000" dirty="0"/>
              <a:t>a number of federal programs that aim to improve the performance of U.S. primary and secondary schools by increasing the standards of accountability for states, school districts and schools, as well as providing parents more flexibility in choosing which schools their children will attend.</a:t>
            </a:r>
            <a:r>
              <a:rPr lang="en-US" sz="2000" dirty="0" smtClean="0"/>
              <a:t> </a:t>
            </a:r>
            <a:endParaRPr lang="en-US" sz="2000" dirty="0"/>
          </a:p>
        </p:txBody>
      </p:sp>
      <p:pic>
        <p:nvPicPr>
          <p:cNvPr id="25605" name="Picture 4"/>
          <p:cNvPicPr>
            <a:picLocks noChangeAspect="1"/>
          </p:cNvPicPr>
          <p:nvPr/>
        </p:nvPicPr>
        <p:blipFill>
          <a:blip r:embed="rId3"/>
          <a:srcRect/>
          <a:stretch>
            <a:fillRect/>
          </a:stretch>
        </p:blipFill>
        <p:spPr bwMode="auto">
          <a:xfrm>
            <a:off x="6858000" y="304800"/>
            <a:ext cx="1663700" cy="12827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28600" y="609600"/>
            <a:ext cx="8726488" cy="1143000"/>
          </a:xfrm>
        </p:spPr>
        <p:txBody>
          <a:bodyPr/>
          <a:lstStyle/>
          <a:p>
            <a:pPr eaLnBrk="1" hangingPunct="1"/>
            <a:r>
              <a:rPr lang="en-US" sz="4000" dirty="0" smtClean="0">
                <a:ea typeface="ＭＳ Ｐゴシック" pitchFamily="-108" charset="-128"/>
                <a:cs typeface="ＭＳ Ｐゴシック" pitchFamily="-108" charset="-128"/>
              </a:rPr>
              <a:t>Major ideas of NCLB</a:t>
            </a:r>
            <a:r>
              <a:rPr lang="en-US" dirty="0" smtClean="0">
                <a:ea typeface="ＭＳ Ｐゴシック" pitchFamily="-108" charset="-128"/>
                <a:cs typeface="ＭＳ Ｐゴシック" pitchFamily="-108" charset="-128"/>
              </a:rPr>
              <a:t>	</a:t>
            </a:r>
            <a:endParaRPr lang="en-US" dirty="0">
              <a:ea typeface="ＭＳ Ｐゴシック" pitchFamily="-108" charset="-128"/>
              <a:cs typeface="ＭＳ Ｐゴシック" pitchFamily="-108" charset="-128"/>
            </a:endParaRPr>
          </a:p>
        </p:txBody>
      </p:sp>
      <p:sp>
        <p:nvSpPr>
          <p:cNvPr id="25603" name="Rectangle 3"/>
          <p:cNvSpPr>
            <a:spLocks noGrp="1" noChangeArrowheads="1"/>
          </p:cNvSpPr>
          <p:nvPr>
            <p:ph sz="quarter" idx="1"/>
          </p:nvPr>
        </p:nvSpPr>
        <p:spPr>
          <a:xfrm>
            <a:off x="228600" y="2057400"/>
            <a:ext cx="8726488" cy="4075113"/>
          </a:xfrm>
        </p:spPr>
        <p:txBody>
          <a:bodyPr/>
          <a:lstStyle/>
          <a:p>
            <a:pPr marL="800100" indent="-457200">
              <a:spcBef>
                <a:spcPts val="0"/>
              </a:spcBef>
              <a:buFont typeface="Wingdings" charset="2"/>
              <a:buChar char="u"/>
              <a:defRPr/>
            </a:pPr>
            <a:r>
              <a:rPr lang="en-US" sz="2000" dirty="0" smtClean="0"/>
              <a:t>The most sweeping revision and reauthorization of the Elementary and Secondary Act (ESEA) signed on Jan. 8, 2002. (However there are some differences. Primarily ESEA allocated grant money to low–income schools to acquire supplies, more capable personnel and other educational materials, NCLB offers grant money as an incentive driven primarily by test scores.)</a:t>
            </a:r>
          </a:p>
          <a:p>
            <a:pPr marL="800100" indent="-457200">
              <a:spcBef>
                <a:spcPts val="0"/>
              </a:spcBef>
              <a:buFont typeface="Wingdings" charset="2"/>
              <a:buChar char="u"/>
              <a:defRPr/>
            </a:pPr>
            <a:r>
              <a:rPr lang="en-US" sz="2000" dirty="0" smtClean="0"/>
              <a:t>Redefined </a:t>
            </a:r>
            <a:r>
              <a:rPr lang="en-US" sz="2000" dirty="0"/>
              <a:t>the federal role in </a:t>
            </a:r>
            <a:r>
              <a:rPr lang="en-US" sz="2000" dirty="0" smtClean="0"/>
              <a:t>education</a:t>
            </a:r>
          </a:p>
          <a:p>
            <a:pPr marL="800100" indent="-457200">
              <a:spcBef>
                <a:spcPts val="0"/>
              </a:spcBef>
              <a:buFont typeface="Wingdings" charset="2"/>
              <a:buChar char="u"/>
              <a:defRPr/>
            </a:pPr>
            <a:r>
              <a:rPr lang="en-US" sz="2000" dirty="0" smtClean="0"/>
              <a:t>Goal </a:t>
            </a:r>
            <a:r>
              <a:rPr lang="en-US" sz="2000" dirty="0"/>
              <a:t>is to close the achievement gap among </a:t>
            </a:r>
            <a:r>
              <a:rPr lang="en-US" sz="2000" dirty="0" smtClean="0"/>
              <a:t>children</a:t>
            </a:r>
          </a:p>
          <a:p>
            <a:pPr marL="800100" indent="-457200">
              <a:spcBef>
                <a:spcPts val="0"/>
              </a:spcBef>
              <a:buFont typeface="Wingdings" charset="2"/>
              <a:buChar char="u"/>
              <a:defRPr/>
            </a:pPr>
            <a:r>
              <a:rPr lang="en-US" sz="2000" dirty="0" smtClean="0">
                <a:ea typeface="ＭＳ Ｐゴシック" pitchFamily="-108" charset="-128"/>
                <a:cs typeface="ＭＳ Ｐゴシック" pitchFamily="-108" charset="-128"/>
              </a:rPr>
              <a:t>NCLB was passed right after the Sept 11 attack when Bush’s popularity rating was very high.</a:t>
            </a:r>
            <a:endParaRPr lang="en-US" sz="2000" dirty="0" smtClean="0"/>
          </a:p>
        </p:txBody>
      </p:sp>
      <p:pic>
        <p:nvPicPr>
          <p:cNvPr id="26628" name="Picture 3" descr="Picture 1.png"/>
          <p:cNvPicPr>
            <a:picLocks noChangeAspect="1"/>
          </p:cNvPicPr>
          <p:nvPr/>
        </p:nvPicPr>
        <p:blipFill>
          <a:blip r:embed="rId2"/>
          <a:srcRect/>
          <a:stretch>
            <a:fillRect/>
          </a:stretch>
        </p:blipFill>
        <p:spPr bwMode="auto">
          <a:xfrm>
            <a:off x="6019800" y="5486400"/>
            <a:ext cx="2438400" cy="749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dirty="0">
                <a:ea typeface="ＭＳ Ｐゴシック" pitchFamily="-108" charset="-128"/>
                <a:cs typeface="ＭＳ Ｐゴシック" pitchFamily="-108" charset="-128"/>
              </a:rPr>
              <a:t>Intent of NCLB</a:t>
            </a:r>
          </a:p>
        </p:txBody>
      </p:sp>
      <p:sp>
        <p:nvSpPr>
          <p:cNvPr id="27651" name="Rectangle 3"/>
          <p:cNvSpPr>
            <a:spLocks noGrp="1" noChangeArrowheads="1"/>
          </p:cNvSpPr>
          <p:nvPr>
            <p:ph sz="quarter" idx="1"/>
          </p:nvPr>
        </p:nvSpPr>
        <p:spPr>
          <a:xfrm>
            <a:off x="152400" y="1676400"/>
            <a:ext cx="6248400" cy="4953000"/>
          </a:xfrm>
        </p:spPr>
        <p:txBody>
          <a:bodyPr>
            <a:normAutofit/>
          </a:bodyPr>
          <a:lstStyle/>
          <a:p>
            <a:pPr eaLnBrk="1" hangingPunct="1"/>
            <a:r>
              <a:rPr lang="en-US" sz="2800" dirty="0" smtClean="0">
                <a:ea typeface="ＭＳ Ｐゴシック" pitchFamily="-108" charset="-128"/>
                <a:cs typeface="ＭＳ Ｐゴシック" pitchFamily="-108" charset="-128"/>
              </a:rPr>
              <a:t>Provide </a:t>
            </a:r>
            <a:r>
              <a:rPr lang="en-US" sz="2800" b="1" i="1" dirty="0">
                <a:ea typeface="ＭＳ Ｐゴシック" pitchFamily="-108" charset="-128"/>
                <a:cs typeface="ＭＳ Ｐゴシック" pitchFamily="-108" charset="-128"/>
              </a:rPr>
              <a:t>all</a:t>
            </a:r>
            <a:r>
              <a:rPr lang="en-US" sz="2800" dirty="0">
                <a:ea typeface="ＭＳ Ｐゴシック" pitchFamily="-108" charset="-128"/>
                <a:cs typeface="ＭＳ Ｐゴシック" pitchFamily="-108" charset="-128"/>
              </a:rPr>
              <a:t> children with a fair, equal and significant opportunity to obtain a high-quality education.</a:t>
            </a:r>
          </a:p>
          <a:p>
            <a:pPr eaLnBrk="1" hangingPunct="1"/>
            <a:endParaRPr lang="en-US" sz="2800" dirty="0">
              <a:ea typeface="ＭＳ Ｐゴシック" pitchFamily="-108" charset="-128"/>
              <a:cs typeface="ＭＳ Ｐゴシック" pitchFamily="-108" charset="-128"/>
            </a:endParaRPr>
          </a:p>
        </p:txBody>
      </p:sp>
      <p:pic>
        <p:nvPicPr>
          <p:cNvPr id="27652" name="Picture 4"/>
          <p:cNvPicPr>
            <a:picLocks noChangeAspect="1"/>
          </p:cNvPicPr>
          <p:nvPr/>
        </p:nvPicPr>
        <p:blipFill>
          <a:blip r:embed="rId3"/>
          <a:srcRect/>
          <a:stretch>
            <a:fillRect/>
          </a:stretch>
        </p:blipFill>
        <p:spPr bwMode="auto">
          <a:xfrm>
            <a:off x="6477000" y="2362200"/>
            <a:ext cx="2438400" cy="2438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741363" y="152400"/>
            <a:ext cx="7793037" cy="1143000"/>
          </a:xfrm>
        </p:spPr>
        <p:txBody>
          <a:bodyPr/>
          <a:lstStyle/>
          <a:p>
            <a:pPr eaLnBrk="1" hangingPunct="1"/>
            <a:r>
              <a:rPr lang="en-US" dirty="0">
                <a:ea typeface="ＭＳ Ｐゴシック" pitchFamily="-108" charset="-128"/>
                <a:cs typeface="ＭＳ Ｐゴシック" pitchFamily="-108" charset="-128"/>
              </a:rPr>
              <a:t>Four</a:t>
            </a:r>
            <a:r>
              <a:rPr lang="en-US" b="1" dirty="0">
                <a:ea typeface="ＭＳ Ｐゴシック" pitchFamily="-108" charset="-128"/>
                <a:cs typeface="ＭＳ Ｐゴシック" pitchFamily="-108" charset="-128"/>
              </a:rPr>
              <a:t> </a:t>
            </a:r>
            <a:r>
              <a:rPr lang="en-US" dirty="0">
                <a:ea typeface="ＭＳ Ｐゴシック" pitchFamily="-108" charset="-128"/>
                <a:cs typeface="ＭＳ Ｐゴシック" pitchFamily="-108" charset="-128"/>
              </a:rPr>
              <a:t>Pillars</a:t>
            </a:r>
            <a:r>
              <a:rPr lang="en-US" b="1" dirty="0">
                <a:ea typeface="ＭＳ Ｐゴシック" pitchFamily="-108" charset="-128"/>
                <a:cs typeface="ＭＳ Ｐゴシック" pitchFamily="-108" charset="-128"/>
              </a:rPr>
              <a:t> </a:t>
            </a:r>
            <a:r>
              <a:rPr lang="en-US" dirty="0">
                <a:ea typeface="ＭＳ Ｐゴシック" pitchFamily="-108" charset="-128"/>
                <a:cs typeface="ＭＳ Ｐゴシック" pitchFamily="-108" charset="-128"/>
              </a:rPr>
              <a:t>of</a:t>
            </a:r>
            <a:r>
              <a:rPr lang="en-US" b="1" dirty="0">
                <a:ea typeface="ＭＳ Ｐゴシック" pitchFamily="-108" charset="-128"/>
                <a:cs typeface="ＭＳ Ｐゴシック" pitchFamily="-108" charset="-128"/>
              </a:rPr>
              <a:t> </a:t>
            </a:r>
            <a:r>
              <a:rPr lang="en-US" dirty="0">
                <a:ea typeface="ＭＳ Ｐゴシック" pitchFamily="-108" charset="-128"/>
                <a:cs typeface="ＭＳ Ｐゴシック" pitchFamily="-108" charset="-128"/>
              </a:rPr>
              <a:t>NCLB</a:t>
            </a:r>
          </a:p>
        </p:txBody>
      </p:sp>
      <p:sp>
        <p:nvSpPr>
          <p:cNvPr id="28675" name="Rectangle 3"/>
          <p:cNvSpPr>
            <a:spLocks noGrp="1" noChangeArrowheads="1"/>
          </p:cNvSpPr>
          <p:nvPr>
            <p:ph sz="quarter" idx="1"/>
          </p:nvPr>
        </p:nvSpPr>
        <p:spPr>
          <a:xfrm>
            <a:off x="457200" y="1600200"/>
            <a:ext cx="8229600" cy="4937760"/>
          </a:xfrm>
        </p:spPr>
        <p:txBody>
          <a:bodyPr/>
          <a:lstStyle/>
          <a:p>
            <a:pPr marL="457200" indent="-457200" eaLnBrk="1" hangingPunct="1">
              <a:buFont typeface="Times" pitchFamily="-108" charset="0"/>
              <a:buAutoNum type="arabicParenR"/>
            </a:pPr>
            <a:r>
              <a:rPr lang="en-US" dirty="0">
                <a:latin typeface="Arial" pitchFamily="-108" charset="0"/>
                <a:ea typeface="ＭＳ Ｐゴシック" pitchFamily="-108" charset="-128"/>
                <a:cs typeface="ＭＳ Ｐゴシック" pitchFamily="-108" charset="-128"/>
              </a:rPr>
              <a:t>Accountability</a:t>
            </a:r>
          </a:p>
          <a:p>
            <a:pPr marL="457200" indent="-457200" eaLnBrk="1" hangingPunct="1">
              <a:buFont typeface="Times" pitchFamily="-108" charset="0"/>
              <a:buAutoNum type="arabicParenR"/>
            </a:pPr>
            <a:r>
              <a:rPr lang="en-US" dirty="0">
                <a:latin typeface="Arial" pitchFamily="-108" charset="0"/>
                <a:ea typeface="ＭＳ Ｐゴシック" pitchFamily="-108" charset="-128"/>
                <a:cs typeface="ＭＳ Ｐゴシック" pitchFamily="-108" charset="-128"/>
              </a:rPr>
              <a:t>Flexibility</a:t>
            </a:r>
          </a:p>
          <a:p>
            <a:pPr marL="457200" indent="-457200" eaLnBrk="1" hangingPunct="1">
              <a:buFont typeface="Times" pitchFamily="-108" charset="0"/>
              <a:buAutoNum type="arabicParenR"/>
            </a:pPr>
            <a:r>
              <a:rPr lang="en-US" dirty="0">
                <a:latin typeface="Arial" pitchFamily="-108" charset="0"/>
                <a:ea typeface="ＭＳ Ｐゴシック" pitchFamily="-108" charset="-128"/>
                <a:cs typeface="ＭＳ Ｐゴシック" pitchFamily="-108" charset="-128"/>
              </a:rPr>
              <a:t>Research-based education</a:t>
            </a:r>
          </a:p>
          <a:p>
            <a:pPr marL="457200" indent="-457200" eaLnBrk="1" hangingPunct="1">
              <a:buFont typeface="Times" pitchFamily="-108" charset="0"/>
              <a:buAutoNum type="arabicParenR"/>
            </a:pPr>
            <a:r>
              <a:rPr lang="en-US" dirty="0">
                <a:latin typeface="Arial" pitchFamily="-108" charset="0"/>
                <a:ea typeface="ＭＳ Ｐゴシック" pitchFamily="-108" charset="-128"/>
                <a:cs typeface="ＭＳ Ｐゴシック" pitchFamily="-108" charset="-128"/>
              </a:rPr>
              <a:t>Parent options</a:t>
            </a:r>
          </a:p>
          <a:p>
            <a:pPr marL="457200" indent="-457200" eaLnBrk="1" hangingPunct="1"/>
            <a:r>
              <a:rPr lang="en-US" sz="2000" dirty="0">
                <a:latin typeface="Arial" pitchFamily="-108" charset="0"/>
                <a:ea typeface="ＭＳ Ｐゴシック" pitchFamily="-108" charset="-128"/>
                <a:cs typeface="ＭＳ Ｐゴシック" pitchFamily="-108" charset="-128"/>
              </a:rPr>
              <a:t>Key terms:  Best Practices, Standards, Assessments, Adequate Yearly Progress, Report Cards</a:t>
            </a:r>
          </a:p>
          <a:p>
            <a:pPr marL="457200" indent="-457200" eaLnBrk="1" hangingPunct="1"/>
            <a:r>
              <a:rPr lang="en-US" sz="2000" dirty="0">
                <a:latin typeface="Arial" pitchFamily="-108" charset="0"/>
                <a:ea typeface="ＭＳ Ｐゴシック" pitchFamily="-108" charset="-128"/>
                <a:cs typeface="ＭＳ Ｐゴシック" pitchFamily="-108" charset="-128"/>
              </a:rPr>
              <a:t>Core academic subjects are:  Mathematics, English, Reading, Language Arts, Science, Foreign Language, Civics and Government, Economics, </a:t>
            </a:r>
            <a:r>
              <a:rPr lang="en-US" sz="2000" b="1" dirty="0">
                <a:solidFill>
                  <a:srgbClr val="FF0000"/>
                </a:solidFill>
                <a:latin typeface="Arial" pitchFamily="-108" charset="0"/>
                <a:ea typeface="ＭＳ Ｐゴシック" pitchFamily="-108" charset="-128"/>
                <a:cs typeface="ＭＳ Ｐゴシック" pitchFamily="-108" charset="-128"/>
              </a:rPr>
              <a:t>Arts</a:t>
            </a:r>
            <a:r>
              <a:rPr lang="en-US" sz="2000" dirty="0">
                <a:latin typeface="Arial" pitchFamily="-108" charset="0"/>
                <a:ea typeface="ＭＳ Ｐゴシック" pitchFamily="-108" charset="-128"/>
                <a:cs typeface="ＭＳ Ｐゴシック" pitchFamily="-108" charset="-128"/>
              </a:rPr>
              <a:t>, History or Geography.</a:t>
            </a:r>
            <a:endParaRPr lang="en-US" sz="2800" dirty="0">
              <a:ea typeface="ＭＳ Ｐゴシック" pitchFamily="-108" charset="-128"/>
              <a:cs typeface="ＭＳ Ｐゴシック" pitchFamily="-108" charset="-128"/>
            </a:endParaRPr>
          </a:p>
        </p:txBody>
      </p:sp>
      <p:pic>
        <p:nvPicPr>
          <p:cNvPr id="28676" name="Picture 4" descr="Picture 1.png"/>
          <p:cNvPicPr>
            <a:picLocks noChangeAspect="1"/>
          </p:cNvPicPr>
          <p:nvPr/>
        </p:nvPicPr>
        <p:blipFill>
          <a:blip r:embed="rId2"/>
          <a:srcRect/>
          <a:stretch>
            <a:fillRect/>
          </a:stretch>
        </p:blipFill>
        <p:spPr bwMode="auto">
          <a:xfrm>
            <a:off x="6248400" y="1752600"/>
            <a:ext cx="2438400" cy="749300"/>
          </a:xfrm>
          <a:prstGeom prst="rect">
            <a:avLst/>
          </a:prstGeom>
          <a:noFill/>
          <a:ln w="9525">
            <a:noFill/>
            <a:miter lim="800000"/>
            <a:headEnd/>
            <a:tailEnd/>
          </a:ln>
        </p:spPr>
      </p:pic>
      <p:pic>
        <p:nvPicPr>
          <p:cNvPr id="28677" name="Picture 5"/>
          <p:cNvPicPr>
            <a:picLocks noChangeAspect="1"/>
          </p:cNvPicPr>
          <p:nvPr/>
        </p:nvPicPr>
        <p:blipFill>
          <a:blip r:embed="rId3"/>
          <a:srcRect/>
          <a:stretch>
            <a:fillRect/>
          </a:stretch>
        </p:blipFill>
        <p:spPr bwMode="auto">
          <a:xfrm>
            <a:off x="6629400" y="2362200"/>
            <a:ext cx="1638300" cy="1117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3"/>
          <p:cNvSpPr>
            <a:spLocks noGrp="1" noChangeArrowheads="1"/>
          </p:cNvSpPr>
          <p:nvPr>
            <p:ph type="body" sz="half" idx="4294967295"/>
          </p:nvPr>
        </p:nvSpPr>
        <p:spPr>
          <a:xfrm>
            <a:off x="0" y="228600"/>
            <a:ext cx="9144000" cy="1371600"/>
          </a:xfrm>
        </p:spPr>
        <p:txBody>
          <a:bodyPr>
            <a:normAutofit/>
          </a:bodyPr>
          <a:lstStyle/>
          <a:p>
            <a:pPr algn="ctr" eaLnBrk="1" hangingPunct="1">
              <a:lnSpc>
                <a:spcPct val="90000"/>
              </a:lnSpc>
              <a:spcBef>
                <a:spcPct val="0"/>
              </a:spcBef>
              <a:buFont typeface="Wingdings" pitchFamily="-108" charset="2"/>
              <a:buNone/>
            </a:pPr>
            <a:r>
              <a:rPr lang="en-US" sz="2800" dirty="0">
                <a:ea typeface="ＭＳ Ｐゴシック" pitchFamily="-108" charset="-128"/>
                <a:cs typeface="ＭＳ Ｐゴシック" pitchFamily="-108" charset="-128"/>
              </a:rPr>
              <a:t>Five Main Performance Goals of </a:t>
            </a:r>
            <a:r>
              <a:rPr lang="en-US" sz="2800" dirty="0" smtClean="0">
                <a:ea typeface="ＭＳ Ｐゴシック" pitchFamily="-108" charset="-128"/>
                <a:cs typeface="ＭＳ Ｐゴシック" pitchFamily="-108" charset="-128"/>
              </a:rPr>
              <a:t>NCLB</a:t>
            </a:r>
          </a:p>
          <a:p>
            <a:pPr algn="ctr" eaLnBrk="1" hangingPunct="1">
              <a:lnSpc>
                <a:spcPct val="90000"/>
              </a:lnSpc>
              <a:spcBef>
                <a:spcPct val="0"/>
              </a:spcBef>
              <a:buFont typeface="Wingdings" pitchFamily="-108" charset="2"/>
              <a:buNone/>
            </a:pPr>
            <a:r>
              <a:rPr lang="en-US" sz="2800" dirty="0" smtClean="0">
                <a:ea typeface="ＭＳ Ｐゴシック" pitchFamily="-108" charset="-128"/>
                <a:cs typeface="ＭＳ Ｐゴシック" pitchFamily="-108" charset="-128"/>
              </a:rPr>
              <a:t>Goals </a:t>
            </a:r>
            <a:r>
              <a:rPr lang="en-US" sz="2800" dirty="0">
                <a:ea typeface="ＭＳ Ｐゴシック" pitchFamily="-108" charset="-128"/>
                <a:cs typeface="ＭＳ Ｐゴシック" pitchFamily="-108" charset="-128"/>
              </a:rPr>
              <a:t>are</a:t>
            </a:r>
            <a:r>
              <a:rPr lang="en-US" sz="2800" dirty="0" smtClean="0">
                <a:ea typeface="ＭＳ Ｐゴシック" pitchFamily="-108" charset="-128"/>
                <a:cs typeface="ＭＳ Ｐゴシック" pitchFamily="-108" charset="-128"/>
              </a:rPr>
              <a:t> admirable</a:t>
            </a:r>
            <a:r>
              <a:rPr lang="en-US" sz="2800" dirty="0">
                <a:ea typeface="ＭＳ Ｐゴシック" pitchFamily="-108" charset="-128"/>
                <a:cs typeface="ＭＳ Ｐゴシック" pitchFamily="-108" charset="-128"/>
              </a:rPr>
              <a:t>, but are they</a:t>
            </a:r>
            <a:r>
              <a:rPr lang="en-US" sz="2800" dirty="0" smtClean="0">
                <a:ea typeface="ＭＳ Ｐゴシック" pitchFamily="-108" charset="-128"/>
                <a:cs typeface="ＭＳ Ｐゴシック" pitchFamily="-108" charset="-128"/>
              </a:rPr>
              <a:t> feasible</a:t>
            </a:r>
            <a:r>
              <a:rPr lang="en-US" sz="2800" dirty="0">
                <a:ea typeface="ＭＳ Ｐゴシック" pitchFamily="-108" charset="-128"/>
                <a:cs typeface="ＭＳ Ｐゴシック" pitchFamily="-108" charset="-128"/>
              </a:rPr>
              <a:t>?</a:t>
            </a:r>
          </a:p>
        </p:txBody>
      </p:sp>
      <p:sp>
        <p:nvSpPr>
          <p:cNvPr id="29699" name="Rectangle 4"/>
          <p:cNvSpPr>
            <a:spLocks noGrp="1" noChangeArrowheads="1"/>
          </p:cNvSpPr>
          <p:nvPr>
            <p:ph type="body" sz="half" idx="4294967295"/>
          </p:nvPr>
        </p:nvSpPr>
        <p:spPr>
          <a:xfrm>
            <a:off x="685800" y="1143000"/>
            <a:ext cx="8458200" cy="5334000"/>
          </a:xfrm>
        </p:spPr>
        <p:txBody>
          <a:bodyPr>
            <a:normAutofit/>
          </a:bodyPr>
          <a:lstStyle/>
          <a:p>
            <a:pPr eaLnBrk="1" hangingPunct="1">
              <a:spcBef>
                <a:spcPct val="0"/>
              </a:spcBef>
              <a:buFont typeface="Wingdings" pitchFamily="-108" charset="2"/>
              <a:buNone/>
            </a:pPr>
            <a:r>
              <a:rPr lang="en-US" sz="1800" b="1" dirty="0">
                <a:solidFill>
                  <a:srgbClr val="333399"/>
                </a:solidFill>
                <a:latin typeface="Arial" pitchFamily="-108" charset="0"/>
                <a:ea typeface="ＭＳ Ｐゴシック" pitchFamily="-108" charset="-128"/>
                <a:cs typeface="ＭＳ Ｐゴシック" pitchFamily="-108" charset="-128"/>
              </a:rPr>
              <a:t>Performance goal 1:</a:t>
            </a:r>
            <a:r>
              <a:rPr lang="en-US" sz="1800" dirty="0">
                <a:latin typeface="Arial" pitchFamily="-108" charset="0"/>
                <a:ea typeface="ＭＳ Ｐゴシック" pitchFamily="-108" charset="-128"/>
                <a:cs typeface="ＭＳ Ｐゴシック" pitchFamily="-108" charset="-128"/>
              </a:rPr>
              <a:t> By 2013-2014, all students will reach high standards, at minimum attaining proficiency or better in reading/language arts and mathematics.  </a:t>
            </a:r>
            <a:r>
              <a:rPr lang="en-US" sz="1800" i="1" dirty="0">
                <a:solidFill>
                  <a:schemeClr val="hlink"/>
                </a:solidFill>
                <a:latin typeface="Arial" pitchFamily="-108" charset="0"/>
                <a:ea typeface="ＭＳ Ｐゴシック" pitchFamily="-108" charset="-128"/>
                <a:cs typeface="ＭＳ Ｐゴシック" pitchFamily="-108" charset="-128"/>
              </a:rPr>
              <a:t>Do all children (no matter their ability) learn at the same rate?</a:t>
            </a:r>
          </a:p>
          <a:p>
            <a:pPr eaLnBrk="1" hangingPunct="1">
              <a:spcBef>
                <a:spcPct val="0"/>
              </a:spcBef>
              <a:buFont typeface="Wingdings" pitchFamily="-108" charset="2"/>
              <a:buNone/>
            </a:pPr>
            <a:endParaRPr lang="en-US" sz="1800" i="1" dirty="0">
              <a:solidFill>
                <a:schemeClr val="hlink"/>
              </a:solidFill>
              <a:latin typeface="Arial" pitchFamily="-108" charset="0"/>
              <a:ea typeface="ＭＳ Ｐゴシック" pitchFamily="-108" charset="-128"/>
              <a:cs typeface="ＭＳ Ｐゴシック" pitchFamily="-108" charset="-128"/>
            </a:endParaRPr>
          </a:p>
          <a:p>
            <a:pPr eaLnBrk="1" hangingPunct="1">
              <a:spcBef>
                <a:spcPct val="0"/>
              </a:spcBef>
              <a:buFont typeface="Wingdings" pitchFamily="-108" charset="2"/>
              <a:buNone/>
            </a:pPr>
            <a:r>
              <a:rPr lang="en-US" sz="1800" b="1" dirty="0">
                <a:solidFill>
                  <a:srgbClr val="333399"/>
                </a:solidFill>
                <a:latin typeface="Arial" pitchFamily="-108" charset="0"/>
                <a:ea typeface="ＭＳ Ｐゴシック" pitchFamily="-108" charset="-128"/>
                <a:cs typeface="ＭＳ Ｐゴシック" pitchFamily="-108" charset="-128"/>
              </a:rPr>
              <a:t>Performance goal 2:</a:t>
            </a:r>
            <a:r>
              <a:rPr lang="en-US" sz="1800" dirty="0">
                <a:latin typeface="Arial" pitchFamily="-108" charset="0"/>
                <a:ea typeface="ＭＳ Ｐゴシック" pitchFamily="-108" charset="-128"/>
                <a:cs typeface="ＭＳ Ｐゴシック" pitchFamily="-108" charset="-128"/>
              </a:rPr>
              <a:t> All limited English proficient students will become proficient in English and reach high academic standards, at a minimum attaining proficiency or better in reading/language arts and mathematics. </a:t>
            </a:r>
            <a:r>
              <a:rPr lang="en-US" sz="1800" i="1" dirty="0">
                <a:solidFill>
                  <a:schemeClr val="hlink"/>
                </a:solidFill>
                <a:latin typeface="Arial" pitchFamily="-108" charset="0"/>
                <a:ea typeface="ＭＳ Ｐゴシック" pitchFamily="-108" charset="-128"/>
                <a:cs typeface="ＭＳ Ｐゴシック" pitchFamily="-108" charset="-128"/>
              </a:rPr>
              <a:t>Is this feasible with the number of immigrants (both legal and illegal) coming into this country?</a:t>
            </a:r>
          </a:p>
          <a:p>
            <a:pPr eaLnBrk="1" hangingPunct="1">
              <a:spcBef>
                <a:spcPct val="0"/>
              </a:spcBef>
              <a:buFont typeface="Wingdings" pitchFamily="-108" charset="2"/>
              <a:buNone/>
            </a:pPr>
            <a:endParaRPr lang="en-US" sz="1800" dirty="0">
              <a:solidFill>
                <a:schemeClr val="hlink"/>
              </a:solidFill>
              <a:latin typeface="Arial" pitchFamily="-108" charset="0"/>
              <a:ea typeface="ＭＳ Ｐゴシック" pitchFamily="-108" charset="-128"/>
              <a:cs typeface="ＭＳ Ｐゴシック" pitchFamily="-108" charset="-128"/>
            </a:endParaRPr>
          </a:p>
          <a:p>
            <a:pPr>
              <a:spcBef>
                <a:spcPct val="0"/>
              </a:spcBef>
              <a:buNone/>
            </a:pPr>
            <a:r>
              <a:rPr lang="en-US" sz="1800" b="1" dirty="0">
                <a:solidFill>
                  <a:srgbClr val="333399"/>
                </a:solidFill>
                <a:latin typeface="Arial" pitchFamily="-108" charset="0"/>
                <a:ea typeface="ＭＳ Ｐゴシック" pitchFamily="-108" charset="-128"/>
                <a:cs typeface="ＭＳ Ｐゴシック" pitchFamily="-108" charset="-128"/>
              </a:rPr>
              <a:t>Performance goal 3:</a:t>
            </a:r>
            <a:r>
              <a:rPr lang="en-US" sz="1800" dirty="0">
                <a:latin typeface="Arial" pitchFamily="-108" charset="0"/>
                <a:ea typeface="ＭＳ Ｐゴシック" pitchFamily="-108" charset="-128"/>
                <a:cs typeface="ＭＳ Ｐゴシック" pitchFamily="-108" charset="-128"/>
              </a:rPr>
              <a:t> By the 2005-06 school year, </a:t>
            </a:r>
            <a:r>
              <a:rPr lang="en-US" sz="1800" b="1" i="1" dirty="0">
                <a:latin typeface="Arial" pitchFamily="-108" charset="0"/>
                <a:ea typeface="ＭＳ Ｐゴシック" pitchFamily="-108" charset="-128"/>
                <a:cs typeface="ＭＳ Ｐゴシック" pitchFamily="-108" charset="-128"/>
              </a:rPr>
              <a:t>all </a:t>
            </a:r>
            <a:r>
              <a:rPr lang="en-US" sz="1800" dirty="0">
                <a:latin typeface="Arial" pitchFamily="-108" charset="0"/>
                <a:ea typeface="ＭＳ Ｐゴシック" pitchFamily="-108" charset="-128"/>
                <a:cs typeface="ＭＳ Ｐゴシック" pitchFamily="-108" charset="-128"/>
              </a:rPr>
              <a:t>students will be taught by highly qualified teachers in the 10 “core” subjects.</a:t>
            </a:r>
            <a:r>
              <a:rPr lang="en-US" sz="1800" dirty="0" smtClean="0">
                <a:latin typeface="Arial" pitchFamily="-108" charset="0"/>
                <a:ea typeface="ＭＳ Ｐゴシック" pitchFamily="-108" charset="-128"/>
                <a:cs typeface="ＭＳ Ｐゴシック" pitchFamily="-108" charset="-128"/>
              </a:rPr>
              <a:t> </a:t>
            </a:r>
            <a:r>
              <a:rPr lang="en-US" sz="1800" i="1" dirty="0" smtClean="0">
                <a:solidFill>
                  <a:schemeClr val="hlink"/>
                </a:solidFill>
                <a:latin typeface="Arial" pitchFamily="-108" charset="0"/>
                <a:ea typeface="ＭＳ Ｐゴシック" pitchFamily="-108" charset="-128"/>
                <a:cs typeface="ＭＳ Ｐゴシック" pitchFamily="-108" charset="-128"/>
              </a:rPr>
              <a:t>Consider students with special needs.</a:t>
            </a:r>
          </a:p>
          <a:p>
            <a:pPr eaLnBrk="1" hangingPunct="1">
              <a:spcBef>
                <a:spcPct val="0"/>
              </a:spcBef>
              <a:buFont typeface="Wingdings" pitchFamily="-108" charset="2"/>
              <a:buNone/>
            </a:pPr>
            <a:endParaRPr lang="en-US" sz="1800" dirty="0">
              <a:solidFill>
                <a:schemeClr val="hlink"/>
              </a:solidFill>
              <a:latin typeface="Arial" pitchFamily="-108" charset="0"/>
              <a:ea typeface="ＭＳ Ｐゴシック" pitchFamily="-108" charset="-128"/>
              <a:cs typeface="ＭＳ Ｐゴシック" pitchFamily="-108" charset="-128"/>
            </a:endParaRPr>
          </a:p>
          <a:p>
            <a:pPr eaLnBrk="1" hangingPunct="1">
              <a:spcBef>
                <a:spcPct val="0"/>
              </a:spcBef>
              <a:buFont typeface="Wingdings" pitchFamily="-108" charset="2"/>
              <a:buNone/>
            </a:pPr>
            <a:r>
              <a:rPr lang="en-US" sz="1800" b="1" dirty="0">
                <a:solidFill>
                  <a:srgbClr val="333399"/>
                </a:solidFill>
                <a:latin typeface="Arial" pitchFamily="-108" charset="0"/>
                <a:ea typeface="ＭＳ Ｐゴシック" pitchFamily="-108" charset="-128"/>
                <a:cs typeface="ＭＳ Ｐゴシック" pitchFamily="-108" charset="-128"/>
              </a:rPr>
              <a:t>Performance goal 4:  </a:t>
            </a:r>
            <a:r>
              <a:rPr lang="en-US" sz="1800" dirty="0">
                <a:latin typeface="Arial" pitchFamily="-108" charset="0"/>
                <a:ea typeface="ＭＳ Ｐゴシック" pitchFamily="-108" charset="-128"/>
                <a:cs typeface="ＭＳ Ｐゴシック" pitchFamily="-108" charset="-128"/>
              </a:rPr>
              <a:t>All students will be educated in learning environments that are safe, drug free, and conducive to learning</a:t>
            </a:r>
            <a:r>
              <a:rPr lang="en-US" sz="1800" i="1" dirty="0">
                <a:solidFill>
                  <a:schemeClr val="hlink"/>
                </a:solidFill>
                <a:latin typeface="Arial" pitchFamily="-108" charset="0"/>
                <a:ea typeface="ＭＳ Ｐゴシック" pitchFamily="-108" charset="-128"/>
                <a:cs typeface="ＭＳ Ｐゴシック" pitchFamily="-108" charset="-128"/>
              </a:rPr>
              <a:t>. Fundable?</a:t>
            </a:r>
          </a:p>
          <a:p>
            <a:pPr eaLnBrk="1" hangingPunct="1">
              <a:spcBef>
                <a:spcPct val="0"/>
              </a:spcBef>
              <a:buFont typeface="Wingdings" pitchFamily="-108" charset="2"/>
              <a:buNone/>
            </a:pPr>
            <a:endParaRPr lang="en-US" sz="1800" dirty="0">
              <a:latin typeface="Arial" pitchFamily="-108" charset="0"/>
              <a:ea typeface="ＭＳ Ｐゴシック" pitchFamily="-108" charset="-128"/>
              <a:cs typeface="ＭＳ Ｐゴシック" pitchFamily="-108" charset="-128"/>
            </a:endParaRPr>
          </a:p>
          <a:p>
            <a:pPr eaLnBrk="1" hangingPunct="1">
              <a:spcBef>
                <a:spcPct val="0"/>
              </a:spcBef>
              <a:buFont typeface="Wingdings" pitchFamily="-108" charset="2"/>
              <a:buNone/>
            </a:pPr>
            <a:r>
              <a:rPr lang="en-US" sz="1800" b="1" dirty="0">
                <a:solidFill>
                  <a:srgbClr val="333399"/>
                </a:solidFill>
                <a:latin typeface="Arial" pitchFamily="-108" charset="0"/>
                <a:ea typeface="ＭＳ Ｐゴシック" pitchFamily="-108" charset="-128"/>
                <a:cs typeface="ＭＳ Ｐゴシック" pitchFamily="-108" charset="-128"/>
              </a:rPr>
              <a:t>Performance goal 5:</a:t>
            </a:r>
            <a:r>
              <a:rPr lang="en-US" sz="1800" dirty="0">
                <a:latin typeface="Arial" pitchFamily="-108" charset="0"/>
                <a:ea typeface="ＭＳ Ｐゴシック" pitchFamily="-108" charset="-128"/>
                <a:cs typeface="ＭＳ Ｐゴシック" pitchFamily="-108" charset="-128"/>
              </a:rPr>
              <a:t>  All students will graduate from high school. </a:t>
            </a:r>
            <a:r>
              <a:rPr lang="en-US" sz="1800" i="1" dirty="0">
                <a:solidFill>
                  <a:schemeClr val="hlink"/>
                </a:solidFill>
                <a:latin typeface="Arial" pitchFamily="-108" charset="0"/>
                <a:ea typeface="ＭＳ Ｐゴシック" pitchFamily="-108" charset="-128"/>
                <a:cs typeface="ＭＳ Ｐゴシック" pitchFamily="-108" charset="-128"/>
              </a:rPr>
              <a:t>Feasible?</a:t>
            </a:r>
            <a:r>
              <a:rPr lang="en-US" sz="1800" i="1" dirty="0">
                <a:solidFill>
                  <a:schemeClr val="hlink"/>
                </a:solidFill>
                <a:ea typeface="ＭＳ Ｐゴシック" pitchFamily="-108" charset="-128"/>
                <a:cs typeface="ＭＳ Ｐゴシック" pitchFamily="-108" charset="-128"/>
              </a:rPr>
              <a:t> </a:t>
            </a:r>
            <a:r>
              <a:rPr lang="en-US" sz="1800" dirty="0">
                <a:ea typeface="ＭＳ Ｐゴシック" pitchFamily="-108" charset="-128"/>
                <a:cs typeface="ＭＳ Ｐゴシック" pitchFamily="-108" charset="-128"/>
              </a:rPr>
              <a:t>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fontScale="90000"/>
          </a:bodyPr>
          <a:lstStyle/>
          <a:p>
            <a:pPr eaLnBrk="1" hangingPunct="1"/>
            <a:r>
              <a:rPr lang="en-US" sz="3600">
                <a:ea typeface="ＭＳ Ｐゴシック" pitchFamily="-108" charset="-128"/>
                <a:cs typeface="ＭＳ Ｐゴシック" pitchFamily="-108" charset="-128"/>
              </a:rPr>
              <a:t>Ten Major Effects of NCLB from the Center on Education Policy-March ‘07</a:t>
            </a:r>
            <a:endParaRPr lang="en-US">
              <a:ea typeface="ＭＳ Ｐゴシック" pitchFamily="-108" charset="-128"/>
              <a:cs typeface="ＭＳ Ｐゴシック" pitchFamily="-108" charset="-128"/>
            </a:endParaRPr>
          </a:p>
        </p:txBody>
      </p:sp>
      <p:sp>
        <p:nvSpPr>
          <p:cNvPr id="34819" name="Rectangle 3"/>
          <p:cNvSpPr>
            <a:spLocks noGrp="1" noChangeArrowheads="1"/>
          </p:cNvSpPr>
          <p:nvPr>
            <p:ph sz="quarter" idx="1"/>
          </p:nvPr>
        </p:nvSpPr>
        <p:spPr>
          <a:xfrm>
            <a:off x="152400" y="1676400"/>
            <a:ext cx="8839200" cy="4078287"/>
          </a:xfrm>
        </p:spPr>
        <p:txBody>
          <a:bodyPr>
            <a:noAutofit/>
          </a:bodyPr>
          <a:lstStyle/>
          <a:p>
            <a:pPr marL="609600" indent="-609600" eaLnBrk="1" hangingPunct="1">
              <a:lnSpc>
                <a:spcPct val="90000"/>
              </a:lnSpc>
              <a:buSzPct val="118000"/>
              <a:buFont typeface="Times" pitchFamily="-108" charset="0"/>
              <a:buAutoNum type="arabicPeriod"/>
            </a:pPr>
            <a:r>
              <a:rPr lang="en-US" sz="1800" dirty="0">
                <a:ea typeface="ＭＳ Ｐゴシック" pitchFamily="-108" charset="-128"/>
                <a:cs typeface="ＭＳ Ｐゴシック" pitchFamily="-108" charset="-128"/>
              </a:rPr>
              <a:t>State and district officials report that student achievements on state tests is rising</a:t>
            </a:r>
          </a:p>
          <a:p>
            <a:pPr marL="609600" indent="-609600" eaLnBrk="1" hangingPunct="1">
              <a:lnSpc>
                <a:spcPct val="90000"/>
              </a:lnSpc>
              <a:buSzPct val="118000"/>
              <a:buFont typeface="Times" pitchFamily="-108" charset="0"/>
              <a:buAutoNum type="arabicPeriod"/>
            </a:pPr>
            <a:r>
              <a:rPr lang="en-US" sz="1800" dirty="0">
                <a:ea typeface="ＭＳ Ｐゴシック" pitchFamily="-108" charset="-128"/>
                <a:cs typeface="ＭＳ Ｐゴシック" pitchFamily="-108" charset="-128"/>
              </a:rPr>
              <a:t>Schools are spending more time on reading and math sometimes at the expense of subjects not tested. </a:t>
            </a:r>
          </a:p>
          <a:p>
            <a:pPr marL="609600" indent="-609600" eaLnBrk="1" hangingPunct="1">
              <a:lnSpc>
                <a:spcPct val="90000"/>
              </a:lnSpc>
              <a:buSzPct val="118000"/>
              <a:buFont typeface="Times" pitchFamily="-108" charset="0"/>
              <a:buAutoNum type="arabicPeriod"/>
            </a:pPr>
            <a:r>
              <a:rPr lang="en-US" sz="1800" dirty="0">
                <a:ea typeface="ＭＳ Ｐゴシック" pitchFamily="-108" charset="-128"/>
                <a:cs typeface="ＭＳ Ｐゴシック" pitchFamily="-108" charset="-128"/>
              </a:rPr>
              <a:t>School are paying more attention to the alignment of curriculum and instruction and are analyzing test score data.</a:t>
            </a:r>
          </a:p>
          <a:p>
            <a:pPr marL="609600" indent="-609600" eaLnBrk="1" hangingPunct="1">
              <a:lnSpc>
                <a:spcPct val="90000"/>
              </a:lnSpc>
              <a:buSzPct val="118000"/>
              <a:buFont typeface="Times" pitchFamily="-108" charset="0"/>
              <a:buAutoNum type="arabicPeriod"/>
            </a:pPr>
            <a:r>
              <a:rPr lang="en-US" sz="1800" dirty="0">
                <a:ea typeface="ＭＳ Ｐゴシック" pitchFamily="-108" charset="-128"/>
                <a:cs typeface="ＭＳ Ｐゴシック" pitchFamily="-108" charset="-128"/>
              </a:rPr>
              <a:t>Low performing schools are undergoing makeovers rather than radical restructuring.</a:t>
            </a:r>
          </a:p>
          <a:p>
            <a:pPr marL="609600" indent="-609600" eaLnBrk="1" hangingPunct="1">
              <a:lnSpc>
                <a:spcPct val="90000"/>
              </a:lnSpc>
              <a:buSzPct val="118000"/>
              <a:buFont typeface="Times" pitchFamily="-108" charset="0"/>
              <a:buAutoNum type="arabicPeriod"/>
            </a:pPr>
            <a:r>
              <a:rPr lang="en-US" sz="1800" dirty="0">
                <a:ea typeface="ＭＳ Ｐゴシック" pitchFamily="-108" charset="-128"/>
                <a:cs typeface="ＭＳ Ｐゴシック" pitchFamily="-108" charset="-128"/>
              </a:rPr>
              <a:t>School and teachers have made progress in showing HQ, but teachers are skeptical that this has improved education</a:t>
            </a:r>
          </a:p>
          <a:p>
            <a:pPr marL="609600" indent="-609600" eaLnBrk="1" hangingPunct="1">
              <a:lnSpc>
                <a:spcPct val="90000"/>
              </a:lnSpc>
              <a:buSzPct val="118000"/>
              <a:buFont typeface="Times" pitchFamily="-108" charset="0"/>
              <a:buAutoNum type="arabicPeriod"/>
            </a:pPr>
            <a:r>
              <a:rPr lang="en-US" sz="1800" dirty="0">
                <a:ea typeface="ＭＳ Ｐゴシック" pitchFamily="-108" charset="-128"/>
                <a:cs typeface="ＭＳ Ｐゴシック" pitchFamily="-108" charset="-128"/>
              </a:rPr>
              <a:t>Students are taking a lot more tests.</a:t>
            </a:r>
          </a:p>
          <a:p>
            <a:pPr marL="609600" indent="-609600" eaLnBrk="1" hangingPunct="1">
              <a:lnSpc>
                <a:spcPct val="90000"/>
              </a:lnSpc>
              <a:buSzPct val="118000"/>
              <a:buFont typeface="Times" pitchFamily="-108" charset="0"/>
              <a:buAutoNum type="arabicPeriod"/>
            </a:pPr>
            <a:r>
              <a:rPr lang="en-US" sz="1800" dirty="0">
                <a:ea typeface="ＭＳ Ｐゴシック" pitchFamily="-108" charset="-128"/>
                <a:cs typeface="ＭＳ Ｐゴシック" pitchFamily="-108" charset="-128"/>
              </a:rPr>
              <a:t>School are paying much more attention to achievement gaps and the learning needs of particular groups of students.</a:t>
            </a:r>
          </a:p>
          <a:p>
            <a:pPr marL="609600" indent="-609600" eaLnBrk="1" hangingPunct="1">
              <a:lnSpc>
                <a:spcPct val="90000"/>
              </a:lnSpc>
              <a:buSzPct val="118000"/>
              <a:buFont typeface="Times" pitchFamily="-108" charset="0"/>
              <a:buAutoNum type="arabicPeriod"/>
            </a:pPr>
            <a:r>
              <a:rPr lang="en-US" sz="1800" dirty="0">
                <a:ea typeface="ＭＳ Ｐゴシック" pitchFamily="-108" charset="-128"/>
                <a:cs typeface="ＭＳ Ｐゴシック" pitchFamily="-108" charset="-128"/>
              </a:rPr>
              <a:t>The percentage of schools on state “needs improvement” lists has been steady, but is not growing. (About 10%) </a:t>
            </a:r>
          </a:p>
          <a:p>
            <a:pPr marL="609600" indent="-609600" eaLnBrk="1" hangingPunct="1">
              <a:lnSpc>
                <a:spcPct val="90000"/>
              </a:lnSpc>
              <a:buSzPct val="118000"/>
              <a:buFont typeface="Times" pitchFamily="-108" charset="0"/>
              <a:buAutoNum type="arabicPeriod"/>
            </a:pPr>
            <a:r>
              <a:rPr lang="en-US" sz="1800" dirty="0">
                <a:ea typeface="ＭＳ Ｐゴシック" pitchFamily="-108" charset="-128"/>
                <a:cs typeface="ＭＳ Ｐゴシック" pitchFamily="-108" charset="-128"/>
              </a:rPr>
              <a:t>The federal government is playing a bigger role in education.</a:t>
            </a:r>
          </a:p>
          <a:p>
            <a:pPr marL="609600" indent="-609600" eaLnBrk="1" hangingPunct="1">
              <a:lnSpc>
                <a:spcPct val="90000"/>
              </a:lnSpc>
              <a:buSzPct val="118000"/>
              <a:buFont typeface="Times" pitchFamily="-108" charset="0"/>
              <a:buAutoNum type="arabicPeriod"/>
            </a:pPr>
            <a:r>
              <a:rPr lang="en-US" sz="1800" dirty="0">
                <a:ea typeface="ＭＳ Ｐゴシック" pitchFamily="-108" charset="-128"/>
                <a:cs typeface="ＭＳ Ｐゴシック" pitchFamily="-108" charset="-128"/>
              </a:rPr>
              <a:t>NCLB requirements have meant that state governments and school districts also have expanded roles in school operation but without adequate funding</a:t>
            </a:r>
            <a:r>
              <a:rPr lang="en-US" sz="1800" dirty="0" smtClean="0">
                <a:ea typeface="ＭＳ Ｐゴシック" pitchFamily="-108" charset="-128"/>
                <a:cs typeface="ＭＳ Ｐゴシック" pitchFamily="-108" charset="-128"/>
              </a:rPr>
              <a:t>.</a:t>
            </a:r>
          </a:p>
          <a:p>
            <a:pPr marL="609600" indent="-609600" eaLnBrk="1" hangingPunct="1">
              <a:lnSpc>
                <a:spcPct val="90000"/>
              </a:lnSpc>
              <a:buSzPct val="118000"/>
              <a:buFont typeface="Times" pitchFamily="-108" charset="0"/>
              <a:buAutoNum type="arabicPeriod"/>
            </a:pPr>
            <a:endParaRPr lang="en-US" sz="1800" dirty="0" smtClean="0">
              <a:ea typeface="ＭＳ Ｐゴシック" pitchFamily="-108" charset="-128"/>
              <a:cs typeface="ＭＳ Ｐゴシック" pitchFamily="-108" charset="-128"/>
            </a:endParaRPr>
          </a:p>
          <a:p>
            <a:pPr marL="609600" indent="-609600" eaLnBrk="1" hangingPunct="1">
              <a:lnSpc>
                <a:spcPct val="90000"/>
              </a:lnSpc>
              <a:buFont typeface="Wingdings" pitchFamily="-108" charset="2"/>
              <a:buNone/>
            </a:pPr>
            <a:endParaRPr lang="en-US" sz="1800" dirty="0">
              <a:ea typeface="ＭＳ Ｐゴシック" pitchFamily="-108" charset="-128"/>
              <a:cs typeface="ＭＳ Ｐゴシック" pitchFamily="-108" charset="-128"/>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381000"/>
            <a:ext cx="9144000" cy="914400"/>
          </a:xfrm>
        </p:spPr>
        <p:txBody>
          <a:bodyPr>
            <a:normAutofit fontScale="90000"/>
          </a:bodyPr>
          <a:lstStyle/>
          <a:p>
            <a:pPr eaLnBrk="1" hangingPunct="1"/>
            <a:r>
              <a:rPr lang="en-US" sz="4000" dirty="0" smtClean="0">
                <a:ea typeface="ＭＳ Ｐゴシック" pitchFamily="-108" charset="-128"/>
                <a:cs typeface="ＭＳ Ｐゴシック" pitchFamily="-108" charset="-128"/>
              </a:rPr>
              <a:t>Proponents maintain that NCLB ...</a:t>
            </a:r>
            <a:r>
              <a:rPr lang="en-US" dirty="0" smtClean="0">
                <a:ea typeface="ＭＳ Ｐゴシック" pitchFamily="-108" charset="-128"/>
                <a:cs typeface="ＭＳ Ｐゴシック" pitchFamily="-108" charset="-128"/>
              </a:rPr>
              <a:t>			</a:t>
            </a:r>
          </a:p>
        </p:txBody>
      </p:sp>
      <p:sp>
        <p:nvSpPr>
          <p:cNvPr id="4" name="Rectangle 3"/>
          <p:cNvSpPr txBox="1">
            <a:spLocks noChangeArrowheads="1"/>
          </p:cNvSpPr>
          <p:nvPr/>
        </p:nvSpPr>
        <p:spPr bwMode="auto">
          <a:xfrm>
            <a:off x="228600" y="1295400"/>
            <a:ext cx="5867400" cy="4800600"/>
          </a:xfrm>
          <a:prstGeom prst="rect">
            <a:avLst/>
          </a:prstGeom>
          <a:noFill/>
          <a:ln w="9525">
            <a:noFill/>
            <a:miter lim="800000"/>
            <a:headEnd/>
            <a:tailEnd/>
          </a:ln>
        </p:spPr>
        <p:txBody>
          <a:bodyPr>
            <a:prstTxWarp prst="textNoShape">
              <a:avLst/>
            </a:prstTxWarp>
          </a:bodyPr>
          <a:lstStyle/>
          <a:p>
            <a:pPr>
              <a:buFont typeface="Wingdings" charset="2"/>
              <a:buChar char="§"/>
              <a:defRPr/>
            </a:pPr>
            <a:r>
              <a:rPr lang="en-US" sz="2000" dirty="0">
                <a:cs typeface=""/>
              </a:rPr>
              <a:t>improves the quality of teachers in public schools</a:t>
            </a:r>
          </a:p>
          <a:p>
            <a:pPr>
              <a:defRPr/>
            </a:pPr>
            <a:r>
              <a:rPr lang="en-US" sz="2000" dirty="0">
                <a:cs typeface=""/>
              </a:rPr>
              <a:t> </a:t>
            </a:r>
          </a:p>
          <a:p>
            <a:pPr>
              <a:buFont typeface="Wingdings" charset="2"/>
              <a:buChar char="§"/>
              <a:defRPr/>
            </a:pPr>
            <a:r>
              <a:rPr lang="en-US" sz="2000" dirty="0">
                <a:cs typeface=""/>
              </a:rPr>
              <a:t>closes the racial gap with common expectations across the board</a:t>
            </a:r>
          </a:p>
          <a:p>
            <a:pPr>
              <a:buFont typeface="Wingdings" charset="2"/>
              <a:buChar char="§"/>
              <a:defRPr/>
            </a:pPr>
            <a:endParaRPr lang="en-US" sz="2000" dirty="0">
              <a:cs typeface=""/>
            </a:endParaRPr>
          </a:p>
          <a:p>
            <a:pPr>
              <a:buFont typeface="Wingdings" charset="2"/>
              <a:buChar char="§"/>
              <a:defRPr/>
            </a:pPr>
            <a:r>
              <a:rPr lang="en-US" sz="2000" dirty="0">
                <a:cs typeface=""/>
              </a:rPr>
              <a:t>increased the test scores of certain demographic groups</a:t>
            </a:r>
            <a:r>
              <a:rPr lang="en-US" sz="2000" dirty="0" smtClean="0">
                <a:cs typeface=""/>
              </a:rPr>
              <a:t> </a:t>
            </a:r>
          </a:p>
          <a:p>
            <a:pPr>
              <a:defRPr/>
            </a:pPr>
            <a:endParaRPr lang="en-US" sz="1800" kern="0" dirty="0" smtClean="0">
              <a:ea typeface="ＭＳ Ｐゴシック" charset="-128"/>
              <a:cs typeface=""/>
            </a:endParaRPr>
          </a:p>
          <a:p>
            <a:pPr>
              <a:defRPr/>
            </a:pPr>
            <a:endParaRPr lang="en-US" dirty="0">
              <a:cs typeface=""/>
            </a:endParaRPr>
          </a:p>
        </p:txBody>
      </p:sp>
      <p:pic>
        <p:nvPicPr>
          <p:cNvPr id="30724" name="Picture 4"/>
          <p:cNvPicPr>
            <a:picLocks noChangeAspect="1"/>
          </p:cNvPicPr>
          <p:nvPr/>
        </p:nvPicPr>
        <p:blipFill>
          <a:blip r:embed="rId2"/>
          <a:srcRect/>
          <a:stretch>
            <a:fillRect/>
          </a:stretch>
        </p:blipFill>
        <p:spPr bwMode="auto">
          <a:xfrm>
            <a:off x="6096000" y="1447800"/>
            <a:ext cx="2971800" cy="4114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0" y="838200"/>
            <a:ext cx="9112250" cy="1143000"/>
          </a:xfrm>
        </p:spPr>
        <p:txBody>
          <a:bodyPr/>
          <a:lstStyle/>
          <a:p>
            <a:pPr eaLnBrk="1" hangingPunct="1"/>
            <a:r>
              <a:rPr lang="en-US" dirty="0" smtClean="0">
                <a:ea typeface="ＭＳ Ｐゴシック" pitchFamily="-108" charset="-128"/>
                <a:cs typeface="ＭＳ Ｐゴシック" pitchFamily="-108" charset="-128"/>
              </a:rPr>
              <a:t>Critics maintain that NCLB ... </a:t>
            </a:r>
          </a:p>
        </p:txBody>
      </p:sp>
      <p:sp>
        <p:nvSpPr>
          <p:cNvPr id="31747" name="Rectangle 3"/>
          <p:cNvSpPr txBox="1">
            <a:spLocks noChangeArrowheads="1"/>
          </p:cNvSpPr>
          <p:nvPr/>
        </p:nvSpPr>
        <p:spPr bwMode="auto">
          <a:xfrm>
            <a:off x="381000" y="2057400"/>
            <a:ext cx="3276600" cy="4495800"/>
          </a:xfrm>
          <a:prstGeom prst="rect">
            <a:avLst/>
          </a:prstGeom>
          <a:noFill/>
          <a:ln w="9525">
            <a:noFill/>
            <a:miter lim="800000"/>
            <a:headEnd/>
            <a:tailEnd/>
          </a:ln>
        </p:spPr>
        <p:txBody>
          <a:bodyPr>
            <a:prstTxWarp prst="textNoShape">
              <a:avLst/>
            </a:prstTxWarp>
          </a:bodyPr>
          <a:lstStyle/>
          <a:p>
            <a:pPr>
              <a:buFont typeface="Arial" pitchFamily="-108" charset="0"/>
              <a:buChar char="•"/>
            </a:pPr>
            <a:r>
              <a:rPr lang="en-US" sz="2000" dirty="0" smtClean="0"/>
              <a:t>Is not </a:t>
            </a:r>
            <a:r>
              <a:rPr lang="en-US" sz="2000" dirty="0"/>
              <a:t>fully funded, which forces states to saddle the extra costs or risk losing federal grant money. According to an estimate by the National Association of State Boards</a:t>
            </a:r>
            <a:r>
              <a:rPr lang="en-US" sz="2000" dirty="0" smtClean="0"/>
              <a:t> of </a:t>
            </a:r>
            <a:r>
              <a:rPr lang="en-US" sz="2000" dirty="0"/>
              <a:t>Education, federal funds only cover 69% of the testing costs associated with NCLB</a:t>
            </a:r>
            <a:r>
              <a:rPr lang="en-US" sz="2000" dirty="0" smtClean="0"/>
              <a:t> which is estimated to be </a:t>
            </a:r>
            <a:r>
              <a:rPr lang="en-US" sz="2000" dirty="0"/>
              <a:t>between$1.9 billion and $5 billion.</a:t>
            </a:r>
          </a:p>
          <a:p>
            <a:endParaRPr lang="en-US" sz="1800" dirty="0"/>
          </a:p>
          <a:p>
            <a:pPr>
              <a:buFont typeface="Arial" pitchFamily="-108" charset="0"/>
              <a:buChar char="•"/>
            </a:pPr>
            <a:endParaRPr lang="en-US" sz="1800" dirty="0">
              <a:latin typeface="Times-Roman" charset="0"/>
              <a:ea typeface="ＭＳ Ｐゴシック" pitchFamily="-108" charset="-128"/>
              <a:cs typeface="ＭＳ Ｐゴシック" pitchFamily="-108" charset="-128"/>
            </a:endParaRPr>
          </a:p>
        </p:txBody>
      </p:sp>
      <p:pic>
        <p:nvPicPr>
          <p:cNvPr id="31748" name="Picture 4" descr="Picture 1.png"/>
          <p:cNvPicPr>
            <a:picLocks noChangeAspect="1"/>
          </p:cNvPicPr>
          <p:nvPr/>
        </p:nvPicPr>
        <p:blipFill>
          <a:blip r:embed="rId2"/>
          <a:srcRect/>
          <a:stretch>
            <a:fillRect/>
          </a:stretch>
        </p:blipFill>
        <p:spPr bwMode="auto">
          <a:xfrm>
            <a:off x="3429000" y="304800"/>
            <a:ext cx="2438400" cy="749300"/>
          </a:xfrm>
          <a:prstGeom prst="rect">
            <a:avLst/>
          </a:prstGeom>
          <a:noFill/>
          <a:ln w="9525">
            <a:noFill/>
            <a:miter lim="800000"/>
            <a:headEnd/>
            <a:tailEnd/>
          </a:ln>
        </p:spPr>
      </p:pic>
      <p:pic>
        <p:nvPicPr>
          <p:cNvPr id="31749" name="Picture 5"/>
          <p:cNvPicPr>
            <a:picLocks noChangeAspect="1"/>
          </p:cNvPicPr>
          <p:nvPr/>
        </p:nvPicPr>
        <p:blipFill>
          <a:blip r:embed="rId3"/>
          <a:srcRect/>
          <a:stretch>
            <a:fillRect/>
          </a:stretch>
        </p:blipFill>
        <p:spPr bwMode="auto">
          <a:xfrm>
            <a:off x="3581400" y="1981200"/>
            <a:ext cx="5530850" cy="4038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457200"/>
            <a:ext cx="9144000" cy="1143000"/>
          </a:xfrm>
        </p:spPr>
        <p:txBody>
          <a:bodyPr/>
          <a:lstStyle/>
          <a:p>
            <a:pPr eaLnBrk="1" hangingPunct="1"/>
            <a:r>
              <a:rPr lang="en-US" dirty="0" smtClean="0">
                <a:ea typeface="ＭＳ Ｐゴシック" pitchFamily="-108" charset="-128"/>
                <a:cs typeface="ＭＳ Ｐゴシック" pitchFamily="-108" charset="-128"/>
              </a:rPr>
              <a:t>Critics maintain that NCLB ... </a:t>
            </a:r>
          </a:p>
        </p:txBody>
      </p:sp>
      <p:sp>
        <p:nvSpPr>
          <p:cNvPr id="4" name="Rectangle 3"/>
          <p:cNvSpPr txBox="1">
            <a:spLocks noChangeArrowheads="1"/>
          </p:cNvSpPr>
          <p:nvPr/>
        </p:nvSpPr>
        <p:spPr bwMode="auto">
          <a:xfrm>
            <a:off x="381000" y="1676400"/>
            <a:ext cx="8534400" cy="4419600"/>
          </a:xfrm>
          <a:prstGeom prst="rect">
            <a:avLst/>
          </a:prstGeom>
          <a:noFill/>
          <a:ln w="9525">
            <a:noFill/>
            <a:miter lim="800000"/>
            <a:headEnd/>
            <a:tailEnd/>
          </a:ln>
        </p:spPr>
        <p:txBody>
          <a:bodyPr>
            <a:prstTxWarp prst="textNoShape">
              <a:avLst/>
            </a:prstTxWarp>
          </a:bodyPr>
          <a:lstStyle/>
          <a:p>
            <a:pPr>
              <a:defRPr/>
            </a:pPr>
            <a:endParaRPr lang="en-US" sz="2400" dirty="0" smtClean="0"/>
          </a:p>
          <a:p>
            <a:pPr>
              <a:buFont typeface="Arial"/>
              <a:buChar char="•"/>
              <a:defRPr/>
            </a:pPr>
            <a:r>
              <a:rPr lang="en-US" sz="2400" dirty="0"/>
              <a:t>U</a:t>
            </a:r>
            <a:r>
              <a:rPr lang="en-US" sz="2400" dirty="0" smtClean="0"/>
              <a:t>ses </a:t>
            </a:r>
            <a:r>
              <a:rPr lang="en-US" sz="2400" dirty="0"/>
              <a:t>standardized testing as the main variable used in assessment forcing teachers to teach to the test, which produces lopsided lesson plans.</a:t>
            </a:r>
          </a:p>
          <a:p>
            <a:pPr>
              <a:buFont typeface="Arial"/>
              <a:buChar char="•"/>
              <a:defRPr/>
            </a:pPr>
            <a:endParaRPr lang="en-US" sz="2400" dirty="0" smtClean="0"/>
          </a:p>
          <a:p>
            <a:pPr>
              <a:buFont typeface="Arial"/>
              <a:buChar char="•"/>
              <a:defRPr/>
            </a:pPr>
            <a:r>
              <a:rPr lang="en-US" sz="2400" dirty="0"/>
              <a:t>C</a:t>
            </a:r>
            <a:r>
              <a:rPr lang="en-US" sz="2400" dirty="0" smtClean="0"/>
              <a:t>hallenges </a:t>
            </a:r>
            <a:r>
              <a:rPr lang="en-US" sz="2400" dirty="0"/>
              <a:t>states’ autonomy. Education has historically been a local and state responsibility, and federal regulation.</a:t>
            </a:r>
          </a:p>
          <a:p>
            <a:pPr>
              <a:buFont typeface="Arial"/>
              <a:buChar char="•"/>
              <a:defRPr/>
            </a:pPr>
            <a:endParaRPr lang="en-US" sz="2400" dirty="0" smtClean="0"/>
          </a:p>
          <a:p>
            <a:pPr>
              <a:buFont typeface="Arial"/>
              <a:buChar char="•"/>
              <a:defRPr/>
            </a:pPr>
            <a:r>
              <a:rPr lang="en-US" sz="2400" dirty="0"/>
              <a:t>T</a:t>
            </a:r>
            <a:r>
              <a:rPr lang="en-US" sz="2400" dirty="0" smtClean="0"/>
              <a:t>argets </a:t>
            </a:r>
            <a:r>
              <a:rPr lang="en-US" sz="2400" dirty="0"/>
              <a:t>low-performing students; gifted children are being ignored and are migrating to private schools, which are exempt from the act.</a:t>
            </a:r>
          </a:p>
          <a:p>
            <a:pPr>
              <a:buFont typeface="Arial"/>
              <a:buChar char="•"/>
              <a:defRPr/>
            </a:pPr>
            <a:endParaRPr lang="en-US" sz="2400" kern="0" dirty="0">
              <a:ea typeface="ＭＳ Ｐゴシック" charset="-128"/>
              <a:cs typeface="ＭＳ Ｐゴシック" charset="-128"/>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AE 610: Survey of Art Education	</a:t>
            </a:r>
            <a:endParaRPr lang="en-US" dirty="0"/>
          </a:p>
        </p:txBody>
      </p:sp>
      <p:sp>
        <p:nvSpPr>
          <p:cNvPr id="3" name="Subtitle 2"/>
          <p:cNvSpPr>
            <a:spLocks noGrp="1"/>
          </p:cNvSpPr>
          <p:nvPr>
            <p:ph type="subTitle" idx="1"/>
          </p:nvPr>
        </p:nvSpPr>
        <p:spPr/>
        <p:txBody>
          <a:bodyPr/>
          <a:lstStyle/>
          <a:p>
            <a:r>
              <a:rPr lang="en-US" dirty="0" smtClean="0"/>
              <a:t>Legislation in the Arts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0" y="685800"/>
            <a:ext cx="9144000" cy="1143000"/>
          </a:xfrm>
        </p:spPr>
        <p:txBody>
          <a:bodyPr/>
          <a:lstStyle/>
          <a:p>
            <a:pPr eaLnBrk="1" hangingPunct="1"/>
            <a:r>
              <a:rPr lang="en-US" dirty="0" smtClean="0">
                <a:ea typeface="ＭＳ Ｐゴシック" pitchFamily="-108" charset="-128"/>
                <a:cs typeface="ＭＳ Ｐゴシック" pitchFamily="-108" charset="-128"/>
              </a:rPr>
              <a:t>Critics maintain that NCLB ... </a:t>
            </a:r>
          </a:p>
        </p:txBody>
      </p:sp>
      <p:sp>
        <p:nvSpPr>
          <p:cNvPr id="33795" name="Rectangle 3"/>
          <p:cNvSpPr txBox="1">
            <a:spLocks noChangeArrowheads="1"/>
          </p:cNvSpPr>
          <p:nvPr/>
        </p:nvSpPr>
        <p:spPr bwMode="auto">
          <a:xfrm>
            <a:off x="381000" y="2057400"/>
            <a:ext cx="2362200" cy="4419600"/>
          </a:xfrm>
          <a:prstGeom prst="rect">
            <a:avLst/>
          </a:prstGeom>
          <a:noFill/>
          <a:ln w="9525">
            <a:noFill/>
            <a:miter lim="800000"/>
            <a:headEnd/>
            <a:tailEnd/>
          </a:ln>
        </p:spPr>
        <p:txBody>
          <a:bodyPr>
            <a:prstTxWarp prst="textNoShape">
              <a:avLst/>
            </a:prstTxWarp>
          </a:bodyPr>
          <a:lstStyle/>
          <a:p>
            <a:pPr>
              <a:buFont typeface="Arial" pitchFamily="-108" charset="0"/>
              <a:buChar char="•"/>
            </a:pPr>
            <a:r>
              <a:rPr lang="en-US" sz="2000" dirty="0"/>
              <a:t>E</a:t>
            </a:r>
            <a:r>
              <a:rPr lang="en-US" sz="2000" dirty="0" smtClean="0"/>
              <a:t>mphasizes </a:t>
            </a:r>
            <a:endParaRPr lang="en-US" sz="2000" dirty="0"/>
          </a:p>
          <a:p>
            <a:r>
              <a:rPr lang="en-US" sz="2000" dirty="0"/>
              <a:t>certain subjects </a:t>
            </a:r>
          </a:p>
          <a:p>
            <a:r>
              <a:rPr lang="en-US" sz="2000" dirty="0"/>
              <a:t>at the expense</a:t>
            </a:r>
          </a:p>
          <a:p>
            <a:r>
              <a:rPr lang="en-US" sz="2000" dirty="0"/>
              <a:t>of others</a:t>
            </a:r>
          </a:p>
        </p:txBody>
      </p:sp>
      <p:pic>
        <p:nvPicPr>
          <p:cNvPr id="33796" name="Picture 5"/>
          <p:cNvPicPr>
            <a:picLocks noChangeAspect="1"/>
          </p:cNvPicPr>
          <p:nvPr/>
        </p:nvPicPr>
        <p:blipFill>
          <a:blip r:embed="rId2"/>
          <a:srcRect/>
          <a:stretch>
            <a:fillRect/>
          </a:stretch>
        </p:blipFill>
        <p:spPr bwMode="auto">
          <a:xfrm>
            <a:off x="2743200" y="1828800"/>
            <a:ext cx="6051550" cy="5029200"/>
          </a:xfrm>
          <a:prstGeom prst="rect">
            <a:avLst/>
          </a:prstGeom>
          <a:noFill/>
          <a:ln w="9525">
            <a:noFill/>
            <a:miter lim="800000"/>
            <a:headEnd/>
            <a:tailEnd/>
          </a:ln>
        </p:spPr>
      </p:pic>
      <p:pic>
        <p:nvPicPr>
          <p:cNvPr id="33797" name="Picture 7" descr="Picture 1.png"/>
          <p:cNvPicPr>
            <a:picLocks noChangeAspect="1"/>
          </p:cNvPicPr>
          <p:nvPr/>
        </p:nvPicPr>
        <p:blipFill>
          <a:blip r:embed="rId3"/>
          <a:srcRect/>
          <a:stretch>
            <a:fillRect/>
          </a:stretch>
        </p:blipFill>
        <p:spPr bwMode="auto">
          <a:xfrm>
            <a:off x="3276600" y="228600"/>
            <a:ext cx="2438400" cy="749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NEA/ Real-World Effects of NCLB</a:t>
            </a:r>
            <a:br>
              <a:rPr lang="en-US" b="1" dirty="0" smtClean="0"/>
            </a:br>
            <a:endParaRPr lang="en-US" dirty="0"/>
          </a:p>
        </p:txBody>
      </p:sp>
      <p:sp>
        <p:nvSpPr>
          <p:cNvPr id="3" name="Content Placeholder 2"/>
          <p:cNvSpPr>
            <a:spLocks noGrp="1"/>
          </p:cNvSpPr>
          <p:nvPr>
            <p:ph sz="quarter" idx="1"/>
          </p:nvPr>
        </p:nvSpPr>
        <p:spPr/>
        <p:txBody>
          <a:bodyPr>
            <a:normAutofit fontScale="92500" lnSpcReduction="20000"/>
          </a:bodyPr>
          <a:lstStyle/>
          <a:p>
            <a:r>
              <a:rPr lang="en-US" b="1" dirty="0" smtClean="0"/>
              <a:t>What HURTS our ability to educate kids?</a:t>
            </a:r>
          </a:p>
          <a:p>
            <a:r>
              <a:rPr lang="en-US" dirty="0" smtClean="0"/>
              <a:t>Measuring school success exclusively by test scores narrows the curriculum by making schools teach to the test-"If it's not on the test, kiss it good-bye."</a:t>
            </a:r>
          </a:p>
          <a:p>
            <a:r>
              <a:rPr lang="en-US" dirty="0" smtClean="0"/>
              <a:t>Testing that crowds out learning.</a:t>
            </a:r>
          </a:p>
          <a:p>
            <a:r>
              <a:rPr lang="en-US" dirty="0" smtClean="0"/>
              <a:t>Failure to acknowledge educators' success, when they take on the tough work of helping students who start out below grade level and whose students make significant academic gains-"NCLB punishes teachers working in at-risk schools."</a:t>
            </a:r>
          </a:p>
          <a:p>
            <a:r>
              <a:rPr lang="en-US" dirty="0" smtClean="0"/>
              <a:t>One-size-fits-all formulas that do not recognize the individual needs of students-"Our school's goal was to help only those who may be able to pass."</a:t>
            </a:r>
            <a:br>
              <a:rPr lang="en-US" dirty="0" smtClean="0"/>
            </a:br>
            <a:r>
              <a:rPr lang="en-US" dirty="0" smtClean="0"/>
              <a:t>Inflexible "highly qualified" teacher and education support professional provisions hinder the recruitment and retention of quality educators.</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NEA/ Real-World Effects of NCLB</a:t>
            </a:r>
            <a:br>
              <a:rPr lang="en-US" b="1" dirty="0" smtClean="0"/>
            </a:br>
            <a:endParaRPr lang="en-US" dirty="0"/>
          </a:p>
        </p:txBody>
      </p:sp>
      <p:sp>
        <p:nvSpPr>
          <p:cNvPr id="3" name="Content Placeholder 2"/>
          <p:cNvSpPr>
            <a:spLocks noGrp="1"/>
          </p:cNvSpPr>
          <p:nvPr>
            <p:ph sz="quarter" idx="1"/>
          </p:nvPr>
        </p:nvSpPr>
        <p:spPr/>
        <p:txBody>
          <a:bodyPr>
            <a:normAutofit fontScale="85000" lnSpcReduction="20000"/>
          </a:bodyPr>
          <a:lstStyle/>
          <a:p>
            <a:r>
              <a:rPr lang="en-US" b="1" dirty="0" smtClean="0"/>
              <a:t>What would HELP us educate kids better?</a:t>
            </a:r>
          </a:p>
          <a:p>
            <a:r>
              <a:rPr lang="en-US" dirty="0" smtClean="0"/>
              <a:t>Measuring school success based on assessment of student learning over time using multiple indicators.</a:t>
            </a:r>
          </a:p>
          <a:p>
            <a:r>
              <a:rPr lang="en-US" dirty="0" smtClean="0"/>
              <a:t>Small class sizes to improve student achievement and close achievement gaps.</a:t>
            </a:r>
          </a:p>
          <a:p>
            <a:r>
              <a:rPr lang="en-US" dirty="0" smtClean="0"/>
              <a:t>Assessments that measure higher-order thinking and problem-solving skills to help students prepare for life in the 21st century.</a:t>
            </a:r>
          </a:p>
          <a:p>
            <a:r>
              <a:rPr lang="en-US" dirty="0" smtClean="0"/>
              <a:t>Tools and resources such as relevant professional development planned with the input of educators that broadens and deepens knowledge, skills, and abilities and provides continuous professional growth.</a:t>
            </a:r>
          </a:p>
          <a:p>
            <a:r>
              <a:rPr lang="en-US" dirty="0" smtClean="0"/>
              <a:t>Mentoring that provides time for new teachers to meet and work with their mentors.</a:t>
            </a:r>
          </a:p>
          <a:p>
            <a:r>
              <a:rPr lang="en-US" dirty="0" smtClean="0"/>
              <a:t>Programs that foster parent involvement and community engagement.</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dirty="0" smtClean="0">
                <a:ea typeface="ＭＳ Ｐゴシック" pitchFamily="-108" charset="-128"/>
                <a:cs typeface="ＭＳ Ｐゴシック" pitchFamily="-108" charset="-128"/>
              </a:rPr>
              <a:t>What has happened in TN</a:t>
            </a:r>
          </a:p>
        </p:txBody>
      </p:sp>
      <p:sp>
        <p:nvSpPr>
          <p:cNvPr id="41987" name="Content Placeholder 2"/>
          <p:cNvSpPr>
            <a:spLocks noGrp="1"/>
          </p:cNvSpPr>
          <p:nvPr>
            <p:ph sz="quarter" idx="1"/>
          </p:nvPr>
        </p:nvSpPr>
        <p:spPr>
          <a:xfrm>
            <a:off x="228600" y="1143000"/>
            <a:ext cx="8574088" cy="4154487"/>
          </a:xfrm>
        </p:spPr>
        <p:txBody>
          <a:bodyPr>
            <a:noAutofit/>
          </a:bodyPr>
          <a:lstStyle/>
          <a:p>
            <a:r>
              <a:rPr lang="en-US" sz="2000" dirty="0" smtClean="0">
                <a:ea typeface="ＭＳ Ｐゴシック" pitchFamily="-108" charset="-128"/>
                <a:cs typeface="ＭＳ Ｐゴシック" pitchFamily="-108" charset="-128"/>
              </a:rPr>
              <a:t>80 art teachers hired with MCS </a:t>
            </a:r>
          </a:p>
          <a:p>
            <a:pPr>
              <a:buFont typeface="Wingdings" pitchFamily="-108" charset="2"/>
              <a:buNone/>
            </a:pPr>
            <a:r>
              <a:rPr lang="en-US" sz="2000" dirty="0" smtClean="0">
                <a:ea typeface="ＭＳ Ｐゴシック" pitchFamily="-108" charset="-128"/>
                <a:cs typeface="ＭＳ Ｐゴシック" pitchFamily="-108" charset="-128"/>
              </a:rPr>
              <a:t>	(</a:t>
            </a:r>
            <a:r>
              <a:rPr lang="en-US" sz="2000" dirty="0" err="1" smtClean="0">
                <a:ea typeface="ＭＳ Ｐゴシック" pitchFamily="-108" charset="-128"/>
                <a:cs typeface="ＭＳ Ｐゴシック" pitchFamily="-108" charset="-128"/>
              </a:rPr>
              <a:t>Bredeson</a:t>
            </a:r>
            <a:r>
              <a:rPr lang="en-US" sz="2000" dirty="0" smtClean="0">
                <a:ea typeface="ＭＳ Ｐゴシック" pitchFamily="-108" charset="-128"/>
                <a:cs typeface="ＭＳ Ｐゴシック" pitchFamily="-108" charset="-128"/>
              </a:rPr>
              <a:t> Funding, 2007-2008)</a:t>
            </a:r>
          </a:p>
          <a:p>
            <a:pPr>
              <a:buFont typeface="Wingdings" pitchFamily="-108" charset="2"/>
              <a:buNone/>
            </a:pPr>
            <a:r>
              <a:rPr lang="en-US" sz="2000" dirty="0" smtClean="0">
                <a:ea typeface="ＭＳ Ｐゴシック" pitchFamily="-108" charset="-128"/>
                <a:cs typeface="ＭＳ Ｐゴシック" pitchFamily="-108" charset="-128"/>
              </a:rPr>
              <a:t>”Cooper Bill”</a:t>
            </a:r>
          </a:p>
          <a:p>
            <a:r>
              <a:rPr lang="en-US" sz="2000" dirty="0" smtClean="0">
                <a:ea typeface="ＭＳ Ｐゴシック" pitchFamily="-108" charset="-128"/>
                <a:cs typeface="ＭＳ Ｐゴシック" pitchFamily="-108" charset="-128"/>
              </a:rPr>
              <a:t>Signed May 6, 2008- Approved by Gov. </a:t>
            </a:r>
            <a:r>
              <a:rPr lang="en-US" sz="2000" dirty="0" err="1" smtClean="0">
                <a:ea typeface="ＭＳ Ｐゴシック" pitchFamily="-108" charset="-128"/>
                <a:cs typeface="ＭＳ Ｐゴシック" pitchFamily="-108" charset="-128"/>
              </a:rPr>
              <a:t>Bredeson</a:t>
            </a:r>
            <a:r>
              <a:rPr lang="en-US" sz="2000" dirty="0" smtClean="0">
                <a:ea typeface="ＭＳ Ｐゴシック" pitchFamily="-108" charset="-128"/>
                <a:cs typeface="ＭＳ Ｐゴシック" pitchFamily="-108" charset="-128"/>
              </a:rPr>
              <a:t>, May 21, 2008</a:t>
            </a:r>
          </a:p>
          <a:p>
            <a:r>
              <a:rPr lang="en-US" sz="2000" dirty="0" smtClean="0">
                <a:ea typeface="ＭＳ Ｐゴシック" pitchFamily="-108" charset="-128"/>
                <a:cs typeface="ＭＳ Ｐゴシック" pitchFamily="-108" charset="-128"/>
              </a:rPr>
              <a:t>Public Chapter No. 983, Senate Bill No. 2920 by Cooper, Hardaway, Towns, </a:t>
            </a:r>
            <a:r>
              <a:rPr lang="en-US" sz="2000" dirty="0" err="1" smtClean="0">
                <a:ea typeface="ＭＳ Ｐゴシック" pitchFamily="-108" charset="-128"/>
                <a:cs typeface="ＭＳ Ｐゴシック" pitchFamily="-108" charset="-128"/>
              </a:rPr>
              <a:t>Frayley</a:t>
            </a:r>
            <a:r>
              <a:rPr lang="en-US" sz="2000" dirty="0" smtClean="0">
                <a:ea typeface="ＭＳ Ｐゴシック" pitchFamily="-108" charset="-128"/>
                <a:cs typeface="ＭＳ Ｐゴシック" pitchFamily="-108" charset="-128"/>
              </a:rPr>
              <a:t>. John </a:t>
            </a:r>
            <a:r>
              <a:rPr lang="en-US" sz="2000" dirty="0" err="1" smtClean="0">
                <a:ea typeface="ＭＳ Ｐゴシック" pitchFamily="-108" charset="-128"/>
                <a:cs typeface="ＭＳ Ｐゴシック" pitchFamily="-108" charset="-128"/>
              </a:rPr>
              <a:t>DeBerry</a:t>
            </a:r>
            <a:r>
              <a:rPr lang="en-US" sz="2000" dirty="0" smtClean="0">
                <a:ea typeface="ＭＳ Ｐゴシック" pitchFamily="-108" charset="-128"/>
                <a:cs typeface="ＭＳ Ｐゴシック" pitchFamily="-108" charset="-128"/>
              </a:rPr>
              <a:t>, Coley, Gilmore and Pruitt</a:t>
            </a:r>
          </a:p>
          <a:p>
            <a:r>
              <a:rPr lang="en-US" sz="2000" dirty="0" smtClean="0">
                <a:ea typeface="ＭＳ Ｐゴシック" pitchFamily="-108" charset="-128"/>
                <a:cs typeface="ＭＳ Ｐゴシック" pitchFamily="-108" charset="-128"/>
              </a:rPr>
              <a:t>“Section 49-6-1025</a:t>
            </a:r>
          </a:p>
          <a:p>
            <a:pPr lvl="1"/>
            <a:r>
              <a:rPr lang="en-US" sz="2000" dirty="0" smtClean="0"/>
              <a:t>(a)  The course of instruction  in all public schools for kindergarten through eight shall include art and music education to help each student foster creative thinking, spatial learning, discipline, craftsmanship, and the intrinsic rewards of hard work.</a:t>
            </a:r>
          </a:p>
          <a:p>
            <a:pPr lvl="1"/>
            <a:r>
              <a:rPr lang="en-US" sz="2000" dirty="0" smtClean="0"/>
              <a:t>Local boards of education </a:t>
            </a:r>
            <a:r>
              <a:rPr lang="en-US" sz="2000" b="1" dirty="0" smtClean="0"/>
              <a:t>are encouraged </a:t>
            </a:r>
            <a:r>
              <a:rPr lang="en-US" sz="2000" dirty="0" smtClean="0"/>
              <a:t> to fully implement the art and music curriculum adopted by the State Board of Education  through both art and music classes, as well as integration into other core academy subjects.”</a:t>
            </a:r>
          </a:p>
          <a:p>
            <a:pPr lvl="1"/>
            <a:r>
              <a:rPr lang="en-US" sz="2000" dirty="0" smtClean="0"/>
              <a:t>Effective July 1, 2008</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1676400"/>
            <a:ext cx="8458200" cy="4724400"/>
          </a:xfrm>
        </p:spPr>
        <p:txBody>
          <a:bodyPr anchor="t">
            <a:normAutofit/>
          </a:bodyPr>
          <a:lstStyle/>
          <a:p>
            <a:pPr>
              <a:spcAft>
                <a:spcPts val="1800"/>
              </a:spcAft>
            </a:pPr>
            <a:r>
              <a:rPr lang="en-US" dirty="0" smtClean="0">
                <a:ea typeface="ＭＳ Ｐゴシック" pitchFamily="-108" charset="-128"/>
                <a:cs typeface="ＭＳ Ｐゴシック" pitchFamily="-108" charset="-128"/>
              </a:rPr>
              <a:t>Flexibility for No Child Left Behind</a:t>
            </a:r>
            <a:br>
              <a:rPr lang="en-US" dirty="0" smtClean="0">
                <a:ea typeface="ＭＳ Ｐゴシック" pitchFamily="-108" charset="-128"/>
                <a:cs typeface="ＭＳ Ｐゴシック" pitchFamily="-108" charset="-128"/>
              </a:rPr>
            </a:br>
            <a:r>
              <a:rPr lang="en-US" sz="1778" i="1" dirty="0" smtClean="0"/>
              <a:t>The U.S. Department of Education is inviting each State educational agency (SEA) to request flexibility on behalf of itself, its local educational agencies, and schools, in order to better focus on improving student learning and increasing the quality of instruction. This voluntary opportunity will provide educators and State and local leaders with flexibility regarding specific requirements of the No Child Left Behind Act of 2001 (NCLB) in exchange for rigorous and comprehensive State-developed plans designed to improve educational outcomes for all students, close achievement gaps, increase equity, and improve the quality of instruction. </a:t>
            </a:r>
            <a:r>
              <a:rPr lang="en-US" dirty="0" smtClean="0">
                <a:ea typeface="ＭＳ Ｐゴシック" pitchFamily="-108" charset="-128"/>
                <a:cs typeface="ＭＳ Ｐゴシック" pitchFamily="-108" charset="-128"/>
              </a:rPr>
              <a:t/>
            </a:r>
            <a:br>
              <a:rPr lang="en-US" dirty="0" smtClean="0">
                <a:ea typeface="ＭＳ Ｐゴシック" pitchFamily="-108" charset="-128"/>
                <a:cs typeface="ＭＳ Ｐゴシック" pitchFamily="-108" charset="-128"/>
              </a:rPr>
            </a:br>
            <a:endParaRPr lang="en-US" dirty="0">
              <a:ea typeface="ＭＳ Ｐゴシック" pitchFamily="-108" charset="-128"/>
              <a:cs typeface="ＭＳ Ｐゴシック" pitchFamily="-108" charset="-128"/>
            </a:endParaRPr>
          </a:p>
        </p:txBody>
      </p:sp>
      <p:sp>
        <p:nvSpPr>
          <p:cNvPr id="37891" name="Rectangle 3"/>
          <p:cNvSpPr>
            <a:spLocks noGrp="1" noChangeArrowheads="1"/>
          </p:cNvSpPr>
          <p:nvPr>
            <p:ph sz="quarter" idx="1"/>
          </p:nvPr>
        </p:nvSpPr>
        <p:spPr>
          <a:xfrm>
            <a:off x="304800" y="1219201"/>
            <a:ext cx="8610600" cy="457200"/>
          </a:xfrm>
        </p:spPr>
        <p:txBody>
          <a:bodyPr>
            <a:normAutofit/>
          </a:bodyPr>
          <a:lstStyle/>
          <a:p>
            <a:pPr>
              <a:buFont typeface="Times" pitchFamily="-108" charset="0"/>
              <a:buChar char="•"/>
            </a:pPr>
            <a:r>
              <a:rPr lang="en-US" sz="2000" dirty="0" smtClean="0">
                <a:ea typeface="ＭＳ Ｐゴシック" pitchFamily="-108" charset="-128"/>
                <a:cs typeface="ＭＳ Ｐゴシック" pitchFamily="-108" charset="-128"/>
              </a:rPr>
              <a:t>http://</a:t>
            </a:r>
            <a:r>
              <a:rPr lang="en-US" sz="2000" dirty="0" err="1" smtClean="0">
                <a:ea typeface="ＭＳ Ｐゴシック" pitchFamily="-108" charset="-128"/>
                <a:cs typeface="ＭＳ Ｐゴシック" pitchFamily="-108" charset="-128"/>
              </a:rPr>
              <a:t>www.ed.gov/esea</a:t>
            </a:r>
            <a:endParaRPr lang="en-US" sz="2000" dirty="0" smtClean="0">
              <a:ea typeface="ＭＳ Ｐゴシック" pitchFamily="-108" charset="-128"/>
              <a:cs typeface="ＭＳ Ｐゴシック" pitchFamily="-108" charset="-128"/>
            </a:endParaRPr>
          </a:p>
        </p:txBody>
      </p:sp>
      <p:sp>
        <p:nvSpPr>
          <p:cNvPr id="4" name="Rectangle 3"/>
          <p:cNvSpPr/>
          <p:nvPr/>
        </p:nvSpPr>
        <p:spPr>
          <a:xfrm>
            <a:off x="457200" y="353941"/>
            <a:ext cx="6858000" cy="707886"/>
          </a:xfrm>
          <a:prstGeom prst="rect">
            <a:avLst/>
          </a:prstGeom>
        </p:spPr>
        <p:txBody>
          <a:bodyPr wrap="square">
            <a:spAutoFit/>
          </a:bodyPr>
          <a:lstStyle/>
          <a:p>
            <a:r>
              <a:rPr lang="en-US" sz="4000" dirty="0" smtClean="0">
                <a:ea typeface="ＭＳ Ｐゴシック" pitchFamily="-108" charset="-128"/>
                <a:cs typeface="ＭＳ Ｐゴシック" pitchFamily="-108" charset="-128"/>
              </a:rPr>
              <a:t>What is happening right now:</a:t>
            </a:r>
            <a:endParaRPr lang="en-US" sz="4000"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Tennessee’s Approved Request</a:t>
            </a:r>
            <a:endParaRPr lang="en-US" dirty="0"/>
          </a:p>
        </p:txBody>
      </p:sp>
      <p:sp>
        <p:nvSpPr>
          <p:cNvPr id="4" name="Content Placeholder 3"/>
          <p:cNvSpPr>
            <a:spLocks noGrp="1"/>
          </p:cNvSpPr>
          <p:nvPr>
            <p:ph sz="quarter" idx="1"/>
          </p:nvPr>
        </p:nvSpPr>
        <p:spPr/>
        <p:txBody>
          <a:bodyPr/>
          <a:lstStyle/>
          <a:p>
            <a:r>
              <a:rPr lang="en-US" dirty="0" smtClean="0"/>
              <a:t>Approved February 2012</a:t>
            </a:r>
          </a:p>
          <a:p>
            <a:r>
              <a:rPr lang="en-US" dirty="0" smtClean="0"/>
              <a:t>261 Page Request</a:t>
            </a:r>
          </a:p>
          <a:p>
            <a:r>
              <a:rPr lang="en-US" dirty="0" smtClean="0"/>
              <a:t>Principles </a:t>
            </a:r>
          </a:p>
          <a:p>
            <a:r>
              <a:rPr lang="en-US" dirty="0" smtClean="0"/>
              <a:t>Principle 1: College- and Career-Ready Expectations for All Students</a:t>
            </a:r>
          </a:p>
          <a:p>
            <a:r>
              <a:rPr lang="en-US" dirty="0" smtClean="0"/>
              <a:t>Principle 2: State-Developed Differentiated Recognition, Accountability, and Support</a:t>
            </a:r>
          </a:p>
          <a:p>
            <a:r>
              <a:rPr lang="en-US" dirty="0" smtClean="0"/>
              <a:t>Principle 3: Supporting Effective Instruction and Leadership</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Principle 1: College- and Career-Ready Expectations for All Students</a:t>
            </a:r>
            <a:endParaRPr lang="en-US" dirty="0"/>
          </a:p>
        </p:txBody>
      </p:sp>
      <p:sp>
        <p:nvSpPr>
          <p:cNvPr id="3" name="Content Placeholder 2"/>
          <p:cNvSpPr>
            <a:spLocks noGrp="1"/>
          </p:cNvSpPr>
          <p:nvPr>
            <p:ph sz="quarter" idx="1"/>
          </p:nvPr>
        </p:nvSpPr>
        <p:spPr/>
        <p:txBody>
          <a:bodyPr/>
          <a:lstStyle/>
          <a:p>
            <a:r>
              <a:rPr lang="en-US" dirty="0" smtClean="0"/>
              <a:t>1.A Adopt </a:t>
            </a:r>
            <a:r>
              <a:rPr lang="en-US" dirty="0" smtClean="0"/>
              <a:t>college-and career-ready standards</a:t>
            </a:r>
            <a:r>
              <a:rPr lang="en-US" dirty="0" smtClean="0"/>
              <a:t> </a:t>
            </a:r>
          </a:p>
          <a:p>
            <a:r>
              <a:rPr lang="en-US" dirty="0" smtClean="0"/>
              <a:t>1.B Transition to college- and career-ready standards</a:t>
            </a:r>
            <a:r>
              <a:rPr lang="en-US" dirty="0" smtClean="0"/>
              <a:t> </a:t>
            </a:r>
          </a:p>
          <a:p>
            <a:r>
              <a:rPr lang="en-US" dirty="0" smtClean="0"/>
              <a:t>1.C Develop and administer annual, statewide, aligned, high-quality assessments </a:t>
            </a:r>
            <a:r>
              <a:rPr lang="en-US" dirty="0" smtClean="0"/>
              <a:t>that measure </a:t>
            </a:r>
            <a:r>
              <a:rPr lang="en-US" dirty="0" smtClean="0"/>
              <a:t>student growth</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295400"/>
          </a:xfrm>
        </p:spPr>
        <p:txBody>
          <a:bodyPr>
            <a:normAutofit fontScale="90000"/>
          </a:bodyPr>
          <a:lstStyle/>
          <a:p>
            <a:r>
              <a:rPr lang="en-US" dirty="0" smtClean="0"/>
              <a:t>Principle 2: State-Developed Differentiated Recognition, Accountability, and Support</a:t>
            </a:r>
            <a:br>
              <a:rPr lang="en-US" dirty="0" smtClean="0"/>
            </a:br>
            <a:endParaRPr lang="en-US" dirty="0"/>
          </a:p>
        </p:txBody>
      </p:sp>
      <p:sp>
        <p:nvSpPr>
          <p:cNvPr id="4" name="Content Placeholder 3"/>
          <p:cNvSpPr>
            <a:spLocks noGrp="1"/>
          </p:cNvSpPr>
          <p:nvPr>
            <p:ph sz="quarter" idx="1"/>
          </p:nvPr>
        </p:nvSpPr>
        <p:spPr/>
        <p:txBody>
          <a:bodyPr>
            <a:normAutofit/>
          </a:bodyPr>
          <a:lstStyle/>
          <a:p>
            <a:r>
              <a:rPr lang="en-US" dirty="0" smtClean="0"/>
              <a:t>2. A Develop </a:t>
            </a:r>
            <a:r>
              <a:rPr lang="en-US" dirty="0" smtClean="0"/>
              <a:t>and implement a State-based system of differentiated recognition</a:t>
            </a:r>
            <a:r>
              <a:rPr lang="en-US" dirty="0" smtClean="0"/>
              <a:t>, accountability</a:t>
            </a:r>
            <a:r>
              <a:rPr lang="en-US" dirty="0" smtClean="0"/>
              <a:t>, and support</a:t>
            </a:r>
            <a:endParaRPr lang="en-US" dirty="0" smtClean="0"/>
          </a:p>
          <a:p>
            <a:r>
              <a:rPr lang="en-US" dirty="0" smtClean="0"/>
              <a:t>2. B Set </a:t>
            </a:r>
            <a:r>
              <a:rPr lang="en-US" dirty="0" smtClean="0"/>
              <a:t>ambitious but achievable annual measurable objectives</a:t>
            </a:r>
            <a:r>
              <a:rPr lang="en-US" dirty="0" smtClean="0"/>
              <a:t> </a:t>
            </a:r>
          </a:p>
          <a:p>
            <a:r>
              <a:rPr lang="en-US" dirty="0" smtClean="0"/>
              <a:t>2.C Reward schools</a:t>
            </a:r>
            <a:r>
              <a:rPr lang="en-US" dirty="0" smtClean="0"/>
              <a:t> </a:t>
            </a:r>
          </a:p>
          <a:p>
            <a:r>
              <a:rPr lang="en-US" dirty="0" smtClean="0"/>
              <a:t>2.D Priority schools</a:t>
            </a:r>
            <a:r>
              <a:rPr lang="en-US" dirty="0" smtClean="0"/>
              <a:t> </a:t>
            </a:r>
          </a:p>
          <a:p>
            <a:r>
              <a:rPr lang="en-US" dirty="0" smtClean="0"/>
              <a:t>2.E Focus schools</a:t>
            </a:r>
            <a:r>
              <a:rPr lang="en-US" dirty="0" smtClean="0"/>
              <a:t> </a:t>
            </a:r>
          </a:p>
          <a:p>
            <a:r>
              <a:rPr lang="en-US" dirty="0" smtClean="0"/>
              <a:t>2.F Provide incentives and supports for other Title I </a:t>
            </a:r>
            <a:r>
              <a:rPr lang="en-US" dirty="0" smtClean="0"/>
              <a:t>schools</a:t>
            </a:r>
          </a:p>
          <a:p>
            <a:r>
              <a:rPr lang="en-US" dirty="0" smtClean="0"/>
              <a:t>2.G Build SEA, LEA, and school capacity to improve student learning</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295400"/>
          </a:xfrm>
        </p:spPr>
        <p:txBody>
          <a:bodyPr>
            <a:normAutofit fontScale="90000"/>
          </a:bodyPr>
          <a:lstStyle/>
          <a:p>
            <a:r>
              <a:rPr lang="en-US" dirty="0" smtClean="0"/>
              <a:t>Principle 3: Supporting Effective Instruction and </a:t>
            </a:r>
            <a:r>
              <a:rPr lang="en-US" dirty="0" smtClean="0"/>
              <a:t>Leadership</a:t>
            </a:r>
            <a:br>
              <a:rPr lang="en-US" dirty="0" smtClean="0"/>
            </a:br>
            <a:endParaRPr lang="en-US" dirty="0"/>
          </a:p>
        </p:txBody>
      </p:sp>
      <p:sp>
        <p:nvSpPr>
          <p:cNvPr id="4" name="Content Placeholder 3"/>
          <p:cNvSpPr>
            <a:spLocks noGrp="1"/>
          </p:cNvSpPr>
          <p:nvPr>
            <p:ph sz="quarter" idx="1"/>
          </p:nvPr>
        </p:nvSpPr>
        <p:spPr/>
        <p:txBody>
          <a:bodyPr>
            <a:normAutofit/>
          </a:bodyPr>
          <a:lstStyle/>
          <a:p>
            <a:r>
              <a:rPr lang="en-US" dirty="0" smtClean="0"/>
              <a:t>3 A Develop </a:t>
            </a:r>
            <a:r>
              <a:rPr lang="en-US" dirty="0" smtClean="0"/>
              <a:t>and adopt guidelines for local teacher and principal evaluation and </a:t>
            </a:r>
            <a:r>
              <a:rPr lang="en-US" dirty="0" smtClean="0"/>
              <a:t>support systems</a:t>
            </a:r>
          </a:p>
          <a:p>
            <a:pPr>
              <a:buNone/>
            </a:pPr>
            <a:endParaRPr lang="en-US" dirty="0" smtClean="0"/>
          </a:p>
          <a:p>
            <a:r>
              <a:rPr lang="en-US" dirty="0" smtClean="0"/>
              <a:t>3.B Ensure </a:t>
            </a:r>
            <a:r>
              <a:rPr lang="en-US" dirty="0" err="1" smtClean="0"/>
              <a:t>LEAs</a:t>
            </a:r>
            <a:r>
              <a:rPr lang="en-US" dirty="0" smtClean="0"/>
              <a:t> implement teacher and principal evaluation and support systems</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a:bodyPr>
          <a:lstStyle/>
          <a:p>
            <a:pPr eaLnBrk="1" hangingPunct="1"/>
            <a:r>
              <a:rPr lang="en-US" dirty="0" smtClean="0">
                <a:ea typeface="ＭＳ Ｐゴシック" pitchFamily="-108" charset="-128"/>
                <a:cs typeface="ＭＳ Ｐゴシック" pitchFamily="-108" charset="-128"/>
              </a:rPr>
              <a:t>Current Legislation and Art Education</a:t>
            </a:r>
          </a:p>
        </p:txBody>
      </p:sp>
      <p:sp>
        <p:nvSpPr>
          <p:cNvPr id="38915" name="Rectangle 3"/>
          <p:cNvSpPr>
            <a:spLocks noGrp="1" noChangeArrowheads="1"/>
          </p:cNvSpPr>
          <p:nvPr>
            <p:ph sz="quarter" idx="1"/>
          </p:nvPr>
        </p:nvSpPr>
        <p:spPr>
          <a:xfrm>
            <a:off x="304800" y="1371600"/>
            <a:ext cx="8610600" cy="5181600"/>
          </a:xfrm>
        </p:spPr>
        <p:txBody>
          <a:bodyPr>
            <a:normAutofit/>
          </a:bodyPr>
          <a:lstStyle/>
          <a:p>
            <a:pPr>
              <a:buNone/>
            </a:pPr>
            <a:r>
              <a:rPr lang="en-US" sz="2000" b="1" dirty="0" smtClean="0"/>
              <a:t>Arts Education Funding</a:t>
            </a:r>
          </a:p>
          <a:p>
            <a:pPr>
              <a:buNone/>
            </a:pPr>
            <a:r>
              <a:rPr lang="en-US" sz="2000" b="1" dirty="0" smtClean="0"/>
              <a:t/>
            </a:r>
            <a:br>
              <a:rPr lang="en-US" sz="2000" b="1" dirty="0" smtClean="0"/>
            </a:br>
            <a:r>
              <a:rPr lang="en-US" sz="2000" dirty="0" smtClean="0"/>
              <a:t>The federal Arts in Education program weathered significant funding challenges in 2011, and was the only program at the U.S. Department of Education to be terminated in FY 2011 through a continuing resolution in March 2011 and then partially restored in the final continuing resolution in April. For FY 2012, the Arts in Education program ultimately received $24.593 million to administer and support competitive grants and national initiatives at the U.S. Department of Education, a decrease from the $27.447 million administered by the Department in FY 2011.</a:t>
            </a:r>
          </a:p>
          <a:p>
            <a:pPr>
              <a:buFont typeface="Times" pitchFamily="-108" charset="0"/>
              <a:buChar char="•"/>
            </a:pPr>
            <a:r>
              <a:rPr lang="en-US" sz="2000" dirty="0" smtClean="0">
                <a:ea typeface="ＭＳ Ｐゴシック" pitchFamily="-108" charset="-128"/>
                <a:cs typeface="ＭＳ Ｐゴシック" pitchFamily="-108" charset="-128"/>
              </a:rPr>
              <a:t>For the latest information Operational Resources, Federal Arts Funding, Arts Education Policy, Federal Tax Policy, Artist Visa Immigration, House and Senate Caucuses visit </a:t>
            </a:r>
            <a:r>
              <a:rPr lang="en-US" sz="2000" dirty="0" smtClean="0">
                <a:ea typeface="ＭＳ Ｐゴシック" pitchFamily="-108" charset="-128"/>
                <a:cs typeface="ＭＳ Ｐゴシック" pitchFamily="-108" charset="-128"/>
                <a:hlinkClick r:id="rId2"/>
              </a:rPr>
              <a:t>http://artsusa.org/get_involved/advocacy/advocacy_013.asp</a:t>
            </a:r>
            <a:endParaRPr lang="en-US" sz="2000" dirty="0" smtClean="0">
              <a:ea typeface="ＭＳ Ｐゴシック" pitchFamily="-108" charset="-128"/>
              <a:cs typeface="ＭＳ Ｐゴシック" pitchFamily="-108" charset="-128"/>
            </a:endParaRPr>
          </a:p>
          <a:p>
            <a:pPr>
              <a:buFont typeface="Times" pitchFamily="-108" charset="0"/>
              <a:buChar char="•"/>
            </a:pPr>
            <a:endParaRPr lang="en-US" sz="2000" dirty="0">
              <a:ea typeface="ＭＳ Ｐゴシック" pitchFamily="-108" charset="-128"/>
              <a:cs typeface="ＭＳ Ｐゴシック" pitchFamily="-108" charset="-128"/>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4000" dirty="0">
                <a:ea typeface="ＭＳ Ｐゴシック" pitchFamily="-108" charset="-128"/>
                <a:cs typeface="ＭＳ Ｐゴシック" pitchFamily="-108" charset="-128"/>
              </a:rPr>
              <a:t>What led up to NCLB?</a:t>
            </a:r>
          </a:p>
        </p:txBody>
      </p:sp>
      <p:sp>
        <p:nvSpPr>
          <p:cNvPr id="18435" name="Rectangle 3"/>
          <p:cNvSpPr>
            <a:spLocks noGrp="1" noChangeArrowheads="1"/>
          </p:cNvSpPr>
          <p:nvPr>
            <p:ph sz="quarter" idx="1"/>
          </p:nvPr>
        </p:nvSpPr>
        <p:spPr>
          <a:xfrm>
            <a:off x="304800" y="2017713"/>
            <a:ext cx="8650288" cy="4154487"/>
          </a:xfrm>
        </p:spPr>
        <p:txBody>
          <a:bodyPr/>
          <a:lstStyle/>
          <a:p>
            <a:pPr eaLnBrk="1" hangingPunct="1">
              <a:buFont typeface="Wingdings" pitchFamily="-108" charset="2"/>
              <a:buNone/>
            </a:pPr>
            <a:r>
              <a:rPr lang="en-US" dirty="0">
                <a:latin typeface="Arial" pitchFamily="-108" charset="0"/>
                <a:ea typeface="ＭＳ Ｐゴシック" pitchFamily="-108" charset="-128"/>
                <a:cs typeface="ＭＳ Ｐゴシック" pitchFamily="-108" charset="-128"/>
              </a:rPr>
              <a:t>	NCLB</a:t>
            </a:r>
            <a:r>
              <a:rPr lang="en-US" dirty="0" smtClean="0">
                <a:latin typeface="Arial" pitchFamily="-108" charset="0"/>
                <a:ea typeface="ＭＳ Ｐゴシック" pitchFamily="-108" charset="-128"/>
                <a:cs typeface="ＭＳ Ｐゴシック" pitchFamily="-108" charset="-128"/>
              </a:rPr>
              <a:t> was one of the </a:t>
            </a:r>
            <a:r>
              <a:rPr lang="en-US" dirty="0">
                <a:latin typeface="Arial" pitchFamily="-108" charset="0"/>
                <a:ea typeface="ＭＳ Ｐゴシック" pitchFamily="-108" charset="-128"/>
                <a:cs typeface="ＭＳ Ｐゴシック" pitchFamily="-108" charset="-128"/>
              </a:rPr>
              <a:t>most far-reaching </a:t>
            </a:r>
            <a:r>
              <a:rPr lang="en-US" dirty="0" smtClean="0">
                <a:latin typeface="Arial" pitchFamily="-108" charset="0"/>
                <a:ea typeface="ＭＳ Ｐゴシック" pitchFamily="-108" charset="-128"/>
                <a:cs typeface="ＭＳ Ｐゴシック" pitchFamily="-108" charset="-128"/>
              </a:rPr>
              <a:t>pieces </a:t>
            </a:r>
            <a:r>
              <a:rPr lang="en-US" dirty="0">
                <a:latin typeface="Arial" pitchFamily="-108" charset="0"/>
                <a:ea typeface="ＭＳ Ｐゴシック" pitchFamily="-108" charset="-128"/>
                <a:cs typeface="ＭＳ Ｐゴシック" pitchFamily="-108" charset="-128"/>
              </a:rPr>
              <a:t>of legislation to impact education, but it’s roots began in other key pieces of legislation which enabled the federal government to become more involved in what had traditionally been a state issue. </a:t>
            </a:r>
            <a:r>
              <a:rPr lang="en-US" dirty="0" smtClean="0">
                <a:latin typeface="Arial" pitchFamily="-108" charset="0"/>
                <a:ea typeface="ＭＳ Ｐゴシック" pitchFamily="-108" charset="-128"/>
                <a:cs typeface="ＭＳ Ｐゴシック" pitchFamily="-108" charset="-128"/>
              </a:rPr>
              <a:t> </a:t>
            </a:r>
            <a:endParaRPr lang="en-US" dirty="0">
              <a:ea typeface="ＭＳ Ｐゴシック" pitchFamily="-108" charset="-128"/>
              <a:cs typeface="ＭＳ Ｐゴシック" pitchFamily="-108" charset="-128"/>
            </a:endParaRPr>
          </a:p>
        </p:txBody>
      </p:sp>
      <p:pic>
        <p:nvPicPr>
          <p:cNvPr id="18436" name="Picture 3" descr="Picture 1.png"/>
          <p:cNvPicPr>
            <a:picLocks noChangeAspect="1"/>
          </p:cNvPicPr>
          <p:nvPr/>
        </p:nvPicPr>
        <p:blipFill>
          <a:blip r:embed="rId2"/>
          <a:srcRect/>
          <a:stretch>
            <a:fillRect/>
          </a:stretch>
        </p:blipFill>
        <p:spPr bwMode="auto">
          <a:xfrm>
            <a:off x="6248400" y="1066800"/>
            <a:ext cx="2438400" cy="749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Happening Now?</a:t>
            </a:r>
            <a:endParaRPr lang="en-US" dirty="0"/>
          </a:p>
        </p:txBody>
      </p:sp>
      <p:sp>
        <p:nvSpPr>
          <p:cNvPr id="3" name="Content Placeholder 2"/>
          <p:cNvSpPr>
            <a:spLocks noGrp="1"/>
          </p:cNvSpPr>
          <p:nvPr>
            <p:ph sz="quarter" idx="1"/>
          </p:nvPr>
        </p:nvSpPr>
        <p:spPr/>
        <p:txBody>
          <a:bodyPr>
            <a:normAutofit fontScale="92500"/>
          </a:bodyPr>
          <a:lstStyle/>
          <a:p>
            <a:r>
              <a:rPr lang="en-US" dirty="0" smtClean="0"/>
              <a:t>Arts Education Policy</a:t>
            </a:r>
          </a:p>
          <a:p>
            <a:r>
              <a:rPr lang="en-US" dirty="0" smtClean="0"/>
              <a:t>In May 2011, the “Setting New Priorities in Education Spending Act” (HR 1891) was introduced for the purpose of eliminating 43 existing federal education programs, including Arts in Education, within the U.S. Department of Education (USDE). This would eliminate the only discrete arts education program funded by the USDE. An amendment sponsored by Reps. Rush Holt (D-NJ), Susan Davis (D-CA), David Wu (D-WA) and Lynn Woolsey (D-CA) sought to restore those specific program activities but was defeated on a party line vote. On September 15, 2011, four Senators introduced similar legislation, S.1567, that seeks to consolidate education programs as well. Neither House nor Senate has considered these bills on the floor.</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152400"/>
            <a:ext cx="8229600" cy="1143000"/>
          </a:xfrm>
        </p:spPr>
        <p:txBody>
          <a:bodyPr/>
          <a:lstStyle/>
          <a:p>
            <a:pPr eaLnBrk="1" hangingPunct="1"/>
            <a:r>
              <a:rPr lang="en-US" dirty="0" smtClean="0">
                <a:ea typeface="ＭＳ Ｐゴシック" pitchFamily="-108" charset="-128"/>
                <a:cs typeface="ＭＳ Ｐゴシック" pitchFamily="-108" charset="-128"/>
              </a:rPr>
              <a:t>2007-What the public thinks… </a:t>
            </a:r>
          </a:p>
        </p:txBody>
      </p:sp>
      <p:sp>
        <p:nvSpPr>
          <p:cNvPr id="39939" name="Rectangle 3"/>
          <p:cNvSpPr>
            <a:spLocks noGrp="1" noChangeArrowheads="1"/>
          </p:cNvSpPr>
          <p:nvPr>
            <p:ph sz="quarter" idx="1"/>
          </p:nvPr>
        </p:nvSpPr>
        <p:spPr>
          <a:xfrm>
            <a:off x="0" y="990601"/>
            <a:ext cx="9144000" cy="6019799"/>
          </a:xfrm>
        </p:spPr>
        <p:txBody>
          <a:bodyPr>
            <a:noAutofit/>
          </a:bodyPr>
          <a:lstStyle/>
          <a:p>
            <a:pPr>
              <a:buFont typeface="Wingdings" pitchFamily="-108" charset="2"/>
              <a:buNone/>
            </a:pPr>
            <a:r>
              <a:rPr lang="en-US" sz="1500" dirty="0" smtClean="0">
                <a:ea typeface="ＭＳ Ｐゴシック" pitchFamily="-108" charset="-128"/>
                <a:cs typeface="ＭＳ Ｐゴシック" pitchFamily="-108" charset="-128"/>
              </a:rPr>
              <a:t>The 2007 </a:t>
            </a:r>
            <a:r>
              <a:rPr lang="en-US" sz="1500" i="1" dirty="0" smtClean="0">
                <a:ea typeface="ＭＳ Ｐゴシック" pitchFamily="-108" charset="-128"/>
                <a:cs typeface="ＭＳ Ｐゴシック" pitchFamily="-108" charset="-128"/>
              </a:rPr>
              <a:t>Phi Delta Kappa International Gallup on Poll on the Public’s Attitudes Toward the Public Schools:</a:t>
            </a:r>
          </a:p>
          <a:p>
            <a:r>
              <a:rPr lang="en-US" sz="1500" b="1" dirty="0" smtClean="0">
                <a:ea typeface="ＭＳ Ｐゴシック" pitchFamily="-108" charset="-128"/>
                <a:cs typeface="ＭＳ Ｐゴシック" pitchFamily="-108" charset="-128"/>
              </a:rPr>
              <a:t>Public Opinion Shifts Against NCLB-</a:t>
            </a:r>
            <a:r>
              <a:rPr lang="en-US" sz="1500" dirty="0" smtClean="0">
                <a:ea typeface="ＭＳ Ｐゴシック" pitchFamily="-108" charset="-128"/>
                <a:cs typeface="ＭＳ Ｐゴシック" pitchFamily="-108" charset="-128"/>
              </a:rPr>
              <a:t>25% of Americans believe that NCLB is helping their local schools. 3 of 4 believe the law is either making no difference or hurting schools. For the first time since 2003, more Americans have an unfavorable view (40%) of NCLB than a favorable one (31%). Similarly, for the first time, more Americans (49%) would blame the law if large numbers of schools fail to meet the requirements than would blame the schools (43%).</a:t>
            </a:r>
          </a:p>
          <a:p>
            <a:r>
              <a:rPr lang="en-US" sz="1500" b="1" dirty="0" smtClean="0">
                <a:ea typeface="ＭＳ Ｐゴシック" pitchFamily="-108" charset="-128"/>
                <a:cs typeface="ＭＳ Ｐゴシック" pitchFamily="-108" charset="-128"/>
              </a:rPr>
              <a:t>Testing-</a:t>
            </a:r>
            <a:r>
              <a:rPr lang="en-US" sz="1500" dirty="0" smtClean="0">
                <a:ea typeface="ＭＳ Ｐゴシック" pitchFamily="-108" charset="-128"/>
                <a:cs typeface="ＭＳ Ｐゴシック" pitchFamily="-108" charset="-128"/>
              </a:rPr>
              <a:t> In just the last five years, the number of Americans who believe there is too much emphasis on testing in their local schools has jumped by 12%. 80% of Americans prefer that school effectiveness be measured by improvement in student achievement rather than the current method that calculates adequate yearly progress (AYP).</a:t>
            </a:r>
          </a:p>
          <a:p>
            <a:r>
              <a:rPr lang="en-US" sz="1500" b="1" dirty="0" smtClean="0">
                <a:ea typeface="ＭＳ Ｐゴシック" pitchFamily="-108" charset="-128"/>
                <a:cs typeface="ＭＳ Ｐゴシック" pitchFamily="-108" charset="-128"/>
              </a:rPr>
              <a:t>Narrowing the Curriculum-</a:t>
            </a:r>
            <a:r>
              <a:rPr lang="en-US" sz="1500" dirty="0" smtClean="0">
                <a:ea typeface="ＭＳ Ｐゴシック" pitchFamily="-108" charset="-128"/>
                <a:cs typeface="ＭＳ Ｐゴシック" pitchFamily="-108" charset="-128"/>
              </a:rPr>
              <a:t>50% of Americans believes that </a:t>
            </a:r>
            <a:r>
              <a:rPr lang="en-US" sz="1500" dirty="0" err="1" smtClean="0">
                <a:ea typeface="ＭＳ Ｐゴシック" pitchFamily="-108" charset="-128"/>
                <a:cs typeface="ＭＳ Ｐゴシック" pitchFamily="-108" charset="-128"/>
              </a:rPr>
              <a:t>NCLB’s</a:t>
            </a:r>
            <a:r>
              <a:rPr lang="en-US" sz="1500" dirty="0" smtClean="0">
                <a:ea typeface="ＭＳ Ｐゴシック" pitchFamily="-108" charset="-128"/>
                <a:cs typeface="ＭＳ Ｐゴシック" pitchFamily="-108" charset="-128"/>
              </a:rPr>
              <a:t> focus on reading and mathematics has reduced instructional time in other subjects. Nine in 10 of those who feel that NCLB has resulted in a narrower curriculum are concerned about it.</a:t>
            </a:r>
          </a:p>
          <a:p>
            <a:r>
              <a:rPr lang="en-US" sz="1500" b="1" dirty="0" smtClean="0">
                <a:ea typeface="ＭＳ Ｐゴシック" pitchFamily="-108" charset="-128"/>
                <a:cs typeface="ＭＳ Ｐゴシック" pitchFamily="-108" charset="-128"/>
              </a:rPr>
              <a:t>Improve NCLB Treatment of Special Needs Students-</a:t>
            </a:r>
            <a:r>
              <a:rPr lang="en-US" sz="1500" dirty="0" smtClean="0">
                <a:ea typeface="ＭＳ Ｐゴシック" pitchFamily="-108" charset="-128"/>
                <a:cs typeface="ＭＳ Ｐゴシック" pitchFamily="-108" charset="-128"/>
              </a:rPr>
              <a:t> Nearly 80% of Americans feel that English-language learners should be required to pass an English proficiency test before their reading and math scores are used to measure school performance. Seven in 10 Americans question holding special education students to the same standards as all other students.</a:t>
            </a:r>
          </a:p>
          <a:p>
            <a:r>
              <a:rPr lang="en-US" sz="1500" b="1" dirty="0" smtClean="0">
                <a:ea typeface="ＭＳ Ｐゴシック" pitchFamily="-108" charset="-128"/>
                <a:cs typeface="ＭＳ Ｐゴシック" pitchFamily="-108" charset="-128"/>
              </a:rPr>
              <a:t>Globalization-</a:t>
            </a:r>
            <a:r>
              <a:rPr lang="en-US" sz="1500" dirty="0" smtClean="0">
                <a:ea typeface="ＭＳ Ｐゴシック" pitchFamily="-108" charset="-128"/>
                <a:cs typeface="ＭＳ Ｐゴシック" pitchFamily="-108" charset="-128"/>
              </a:rPr>
              <a:t>Nearly 60% of Americans think that students need to spend more time learning about other nations and cultures.  Nearly 90% of Americans believe that all children should become proficient in a second language in addition to English; 70% believe that foreign language instruction should begin in elementary school.</a:t>
            </a:r>
          </a:p>
          <a:p>
            <a:r>
              <a:rPr lang="en-US" sz="1500" b="1" dirty="0" smtClean="0">
                <a:ea typeface="ＭＳ Ｐゴシック" pitchFamily="-108" charset="-128"/>
                <a:cs typeface="ＭＳ Ｐゴシック" pitchFamily="-108" charset="-128"/>
              </a:rPr>
              <a:t>High Marks for Our Public Schools-</a:t>
            </a:r>
            <a:r>
              <a:rPr lang="en-US" sz="1500" dirty="0" smtClean="0">
                <a:ea typeface="ＭＳ Ｐゴシック" pitchFamily="-108" charset="-128"/>
                <a:cs typeface="ＭＳ Ｐゴシック" pitchFamily="-108" charset="-128"/>
              </a:rPr>
              <a:t>Nearly 5 in 10 Americans grade the schools in their community with an A or B, and nearly 7 in 10 public school parents give the schools their children attend an A or B.</a:t>
            </a:r>
            <a:endParaRPr lang="en-US" sz="1500" b="1" dirty="0" smtClean="0">
              <a:ea typeface="ＭＳ Ｐゴシック" pitchFamily="-108" charset="-128"/>
              <a:cs typeface="ＭＳ Ｐゴシック" pitchFamily="-108" charset="-128"/>
            </a:endParaRPr>
          </a:p>
          <a:p>
            <a:pPr eaLnBrk="1" hangingPunct="1">
              <a:buFont typeface="Wingdings" pitchFamily="-108" charset="2"/>
              <a:buNone/>
            </a:pPr>
            <a:r>
              <a:rPr lang="en-US" sz="1500" b="1" dirty="0" smtClean="0">
                <a:ea typeface="ＭＳ Ｐゴシック" pitchFamily="-108" charset="-128"/>
                <a:cs typeface="ＭＳ Ｐゴシック" pitchFamily="-108" charset="-128"/>
              </a:rPr>
              <a:t>	</a:t>
            </a:r>
            <a:endParaRPr lang="en-US" sz="1500" dirty="0" smtClean="0">
              <a:ea typeface="ＭＳ Ｐゴシック" pitchFamily="-108" charset="-128"/>
              <a:cs typeface="ＭＳ Ｐゴシック" pitchFamily="-108" charset="-128"/>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0"/>
            <a:ext cx="8229600" cy="1143000"/>
          </a:xfrm>
        </p:spPr>
        <p:txBody>
          <a:bodyPr/>
          <a:lstStyle/>
          <a:p>
            <a:pPr eaLnBrk="1" hangingPunct="1"/>
            <a:r>
              <a:rPr lang="en-US" dirty="0" smtClean="0">
                <a:ea typeface="ＭＳ Ｐゴシック" pitchFamily="-108" charset="-128"/>
                <a:cs typeface="ＭＳ Ｐゴシック" pitchFamily="-108" charset="-128"/>
              </a:rPr>
              <a:t>2008-What the public thinks… </a:t>
            </a:r>
          </a:p>
        </p:txBody>
      </p:sp>
      <p:sp>
        <p:nvSpPr>
          <p:cNvPr id="40963" name="Rectangle 3"/>
          <p:cNvSpPr>
            <a:spLocks noGrp="1" noChangeArrowheads="1"/>
          </p:cNvSpPr>
          <p:nvPr>
            <p:ph sz="quarter" idx="1"/>
          </p:nvPr>
        </p:nvSpPr>
        <p:spPr>
          <a:xfrm>
            <a:off x="0" y="1143000"/>
            <a:ext cx="9144000" cy="4572000"/>
          </a:xfrm>
        </p:spPr>
        <p:txBody>
          <a:bodyPr>
            <a:noAutofit/>
          </a:bodyPr>
          <a:lstStyle/>
          <a:p>
            <a:pPr>
              <a:buFont typeface="Wingdings" pitchFamily="-108" charset="2"/>
              <a:buNone/>
            </a:pPr>
            <a:r>
              <a:rPr lang="en-US" sz="1600" dirty="0" smtClean="0">
                <a:ea typeface="ＭＳ Ｐゴシック" pitchFamily="-108" charset="-128"/>
                <a:cs typeface="ＭＳ Ｐゴシック" pitchFamily="-108" charset="-128"/>
              </a:rPr>
              <a:t>The 2007 </a:t>
            </a:r>
            <a:r>
              <a:rPr lang="en-US" sz="1600" i="1" dirty="0" smtClean="0">
                <a:ea typeface="ＭＳ Ｐゴシック" pitchFamily="-108" charset="-128"/>
                <a:cs typeface="ＭＳ Ｐゴシック" pitchFamily="-108" charset="-128"/>
              </a:rPr>
              <a:t>Phi Delta Kappa International Gallup on Poll on the Public’s Attitudes Toward the Public Schools:</a:t>
            </a:r>
          </a:p>
          <a:p>
            <a:r>
              <a:rPr lang="en-US" sz="1600" b="1" dirty="0" smtClean="0">
                <a:ea typeface="ＭＳ Ｐゴシック" pitchFamily="-108" charset="-128"/>
                <a:cs typeface="ＭＳ Ｐゴシック" pitchFamily="-108" charset="-128"/>
              </a:rPr>
              <a:t>Presidential Candidates-</a:t>
            </a:r>
            <a:r>
              <a:rPr lang="en-US" sz="1600" dirty="0" smtClean="0">
                <a:ea typeface="ＭＳ Ｐゴシック" pitchFamily="-108" charset="-128"/>
                <a:cs typeface="ＭＳ Ｐゴシック" pitchFamily="-108" charset="-128"/>
              </a:rPr>
              <a:t> Americans view Democratic presidential candidate Barack Obama as much more supportive of public schools than Republican presidential candidate John McCain.</a:t>
            </a:r>
          </a:p>
          <a:p>
            <a:r>
              <a:rPr lang="en-US" sz="1600" b="1" dirty="0" smtClean="0">
                <a:ea typeface="ＭＳ Ｐゴシック" pitchFamily="-108" charset="-128"/>
                <a:cs typeface="ＭＳ Ｐゴシック" pitchFamily="-108" charset="-128"/>
              </a:rPr>
              <a:t>Federal Funding-</a:t>
            </a:r>
            <a:r>
              <a:rPr lang="en-US" sz="1600" dirty="0" smtClean="0">
                <a:ea typeface="ＭＳ Ｐゴシック" pitchFamily="-108" charset="-128"/>
                <a:cs typeface="ＭＳ Ｐゴシック" pitchFamily="-108" charset="-128"/>
              </a:rPr>
              <a:t>Americans support an increased use of federal funds to maintain local public schools.</a:t>
            </a:r>
          </a:p>
          <a:p>
            <a:r>
              <a:rPr lang="en-US" sz="1600" b="1" dirty="0" smtClean="0">
                <a:ea typeface="ＭＳ Ｐゴシック" pitchFamily="-108" charset="-128"/>
                <a:cs typeface="ＭＳ Ｐゴシック" pitchFamily="-108" charset="-128"/>
              </a:rPr>
              <a:t>No Child Left Behind</a:t>
            </a:r>
            <a:r>
              <a:rPr lang="en-US" sz="1600" dirty="0" smtClean="0">
                <a:ea typeface="ＭＳ Ｐゴシック" pitchFamily="-108" charset="-128"/>
                <a:cs typeface="ＭＳ Ｐゴシック" pitchFamily="-108" charset="-128"/>
              </a:rPr>
              <a:t>-Fewer 20% of Americans believe the No Child Left Behind legislation should be continued without significant change.</a:t>
            </a:r>
          </a:p>
          <a:p>
            <a:r>
              <a:rPr lang="en-US" sz="1600" b="1" dirty="0" smtClean="0">
                <a:ea typeface="ＭＳ Ｐゴシック" pitchFamily="-108" charset="-128"/>
                <a:cs typeface="ＭＳ Ｐゴシック" pitchFamily="-108" charset="-128"/>
              </a:rPr>
              <a:t>Biggest Problems-</a:t>
            </a:r>
            <a:r>
              <a:rPr lang="en-US" sz="1600" dirty="0" smtClean="0">
                <a:ea typeface="ＭＳ Ｐゴシック" pitchFamily="-108" charset="-128"/>
                <a:cs typeface="ＭＳ Ｐゴシック" pitchFamily="-108" charset="-128"/>
              </a:rPr>
              <a:t> Lack of funding for schools tops the list of “biggest problems facing schools” for the sixth year in a row.</a:t>
            </a:r>
          </a:p>
          <a:p>
            <a:r>
              <a:rPr lang="en-US" sz="1600" b="1" dirty="0" smtClean="0">
                <a:ea typeface="ＭＳ Ｐゴシック" pitchFamily="-108" charset="-128"/>
                <a:cs typeface="ＭＳ Ｐゴシック" pitchFamily="-108" charset="-128"/>
              </a:rPr>
              <a:t>International Comparisons-</a:t>
            </a:r>
            <a:r>
              <a:rPr lang="en-US" sz="1600" dirty="0" smtClean="0">
                <a:ea typeface="ＭＳ Ｐゴシック" pitchFamily="-108" charset="-128"/>
                <a:cs typeface="ＭＳ Ｐゴシック" pitchFamily="-108" charset="-128"/>
              </a:rPr>
              <a:t>Americans’ impressions of public schools in Europe and Asia are very positive with almost 50% assigning grades of A’s and B’s, as compared with lower grades assigned to our nation’s schools.</a:t>
            </a:r>
          </a:p>
          <a:p>
            <a:r>
              <a:rPr lang="en-US" sz="1600" b="1" dirty="0" smtClean="0">
                <a:ea typeface="ＭＳ Ｐゴシック" pitchFamily="-108" charset="-128"/>
                <a:cs typeface="ＭＳ Ｐゴシック" pitchFamily="-108" charset="-128"/>
              </a:rPr>
              <a:t>College Courses for High School Students-</a:t>
            </a:r>
            <a:r>
              <a:rPr lang="en-US" sz="1600" dirty="0" smtClean="0">
                <a:ea typeface="ＭＳ Ｐゴシック" pitchFamily="-108" charset="-128"/>
                <a:cs typeface="ＭＳ Ｐゴシック" pitchFamily="-108" charset="-128"/>
              </a:rPr>
              <a:t>Americans are supportive of high school students taking college level courses and earning college-level credits while still in high school.</a:t>
            </a:r>
          </a:p>
          <a:p>
            <a:r>
              <a:rPr lang="en-US" sz="1600" b="1" dirty="0" smtClean="0">
                <a:ea typeface="ＭＳ Ｐゴシック" pitchFamily="-108" charset="-128"/>
                <a:cs typeface="ＭＳ Ｐゴシック" pitchFamily="-108" charset="-128"/>
              </a:rPr>
              <a:t>Paying for College-</a:t>
            </a:r>
            <a:r>
              <a:rPr lang="en-US" sz="1600" dirty="0" smtClean="0">
                <a:ea typeface="ＭＳ Ｐゴシック" pitchFamily="-108" charset="-128"/>
                <a:cs typeface="ＭＳ Ｐゴシック" pitchFamily="-108" charset="-128"/>
              </a:rPr>
              <a:t>Even though college costs have increased significantly, 7 of 10 American parents believe they will be able to pay for college for their oldest child, a finding consistent with the response 13 years ago when it was last asked .</a:t>
            </a:r>
          </a:p>
          <a:p>
            <a:r>
              <a:rPr lang="en-US" sz="1600" b="1" dirty="0" smtClean="0">
                <a:ea typeface="ＭＳ Ｐゴシック" pitchFamily="-108" charset="-128"/>
                <a:cs typeface="ＭＳ Ｐゴシック" pitchFamily="-108" charset="-128"/>
              </a:rPr>
              <a:t>Assessment-</a:t>
            </a:r>
            <a:r>
              <a:rPr lang="en-US" sz="1600" dirty="0" smtClean="0">
                <a:ea typeface="ＭＳ Ｐゴシック" pitchFamily="-108" charset="-128"/>
                <a:cs typeface="ＭＳ Ｐゴシック" pitchFamily="-108" charset="-128"/>
              </a:rPr>
              <a:t>In a change from 9 years ago, Americans believe written observations by teachers, as opposed to scores on standardized tests, are a superior way to document student academic progress.</a:t>
            </a:r>
          </a:p>
          <a:p>
            <a:r>
              <a:rPr lang="en-US" sz="1600" b="1" dirty="0" smtClean="0">
                <a:ea typeface="ＭＳ Ｐゴシック" pitchFamily="-108" charset="-128"/>
                <a:cs typeface="ＭＳ Ｐゴシック" pitchFamily="-108" charset="-128"/>
              </a:rPr>
              <a:t>Teacher Pay-</a:t>
            </a:r>
            <a:r>
              <a:rPr lang="en-US" sz="1600" dirty="0" smtClean="0">
                <a:ea typeface="ＭＳ Ｐゴシック" pitchFamily="-108" charset="-128"/>
                <a:cs typeface="ＭＳ Ｐゴシック" pitchFamily="-108" charset="-128"/>
              </a:rPr>
              <a:t> Almost 75% of Americans believe teachers should be paid higher salaries as an incentive to teach in schools identified as ‘in need of improvement.’</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0"/>
            <a:ext cx="8229600" cy="1143000"/>
          </a:xfrm>
        </p:spPr>
        <p:txBody>
          <a:bodyPr/>
          <a:lstStyle/>
          <a:p>
            <a:pPr eaLnBrk="1" hangingPunct="1"/>
            <a:r>
              <a:rPr lang="en-US" dirty="0" smtClean="0">
                <a:ea typeface="ＭＳ Ｐゴシック" pitchFamily="-108" charset="-128"/>
                <a:cs typeface="ＭＳ Ｐゴシック" pitchFamily="-108" charset="-128"/>
              </a:rPr>
              <a:t>2010-What the public thinks… </a:t>
            </a:r>
          </a:p>
        </p:txBody>
      </p:sp>
      <p:sp>
        <p:nvSpPr>
          <p:cNvPr id="40963" name="Rectangle 3"/>
          <p:cNvSpPr>
            <a:spLocks noGrp="1" noChangeArrowheads="1"/>
          </p:cNvSpPr>
          <p:nvPr>
            <p:ph sz="quarter" idx="1"/>
          </p:nvPr>
        </p:nvSpPr>
        <p:spPr>
          <a:xfrm>
            <a:off x="0" y="1143000"/>
            <a:ext cx="9144000" cy="4572000"/>
          </a:xfrm>
        </p:spPr>
        <p:txBody>
          <a:bodyPr>
            <a:noAutofit/>
          </a:bodyPr>
          <a:lstStyle/>
          <a:p>
            <a:pPr>
              <a:buFont typeface="Wingdings" pitchFamily="-108" charset="2"/>
              <a:buNone/>
            </a:pPr>
            <a:r>
              <a:rPr lang="en-US" sz="1600" dirty="0" smtClean="0">
                <a:ea typeface="ＭＳ Ｐゴシック" pitchFamily="-108" charset="-128"/>
                <a:cs typeface="ＭＳ Ｐゴシック" pitchFamily="-108" charset="-128"/>
              </a:rPr>
              <a:t>The 2010 </a:t>
            </a:r>
            <a:r>
              <a:rPr lang="en-US" sz="1600" i="1" dirty="0" smtClean="0">
                <a:ea typeface="ＭＳ Ｐゴシック" pitchFamily="-108" charset="-128"/>
                <a:cs typeface="ＭＳ Ｐゴシック" pitchFamily="-108" charset="-128"/>
              </a:rPr>
              <a:t>Phi Delta Kappa International Gallup on Poll on the Public’s Attitudes Toward the Public Schools:</a:t>
            </a:r>
          </a:p>
          <a:p>
            <a:r>
              <a:rPr lang="en-US" sz="1600" b="1" dirty="0" smtClean="0">
                <a:ea typeface="ＭＳ Ｐゴシック" pitchFamily="-108" charset="-128"/>
                <a:cs typeface="ＭＳ Ｐゴシック" pitchFamily="-108" charset="-128"/>
              </a:rPr>
              <a:t>Presidential Candidates-</a:t>
            </a:r>
            <a:r>
              <a:rPr lang="en-US" sz="1600" dirty="0" smtClean="0">
                <a:ea typeface="ＭＳ Ｐゴシック" pitchFamily="-108" charset="-128"/>
                <a:cs typeface="ＭＳ Ｐゴシック" pitchFamily="-108" charset="-128"/>
              </a:rPr>
              <a:t> </a:t>
            </a:r>
            <a:r>
              <a:rPr lang="en-US" sz="1600" dirty="0" smtClean="0"/>
              <a:t>Grades assigned to President Obama for his performance in support of public schools are down by 11% since last year.</a:t>
            </a:r>
            <a:endParaRPr lang="en-US" sz="1600" dirty="0" smtClean="0">
              <a:ea typeface="ＭＳ Ｐゴシック" pitchFamily="-108" charset="-128"/>
              <a:cs typeface="ＭＳ Ｐゴシック" pitchFamily="-108" charset="-128"/>
            </a:endParaRPr>
          </a:p>
          <a:p>
            <a:r>
              <a:rPr lang="en-US" sz="1600" b="1" dirty="0" smtClean="0">
                <a:ea typeface="ＭＳ Ｐゴシック" pitchFamily="-108" charset="-128"/>
                <a:cs typeface="ＭＳ Ｐゴシック" pitchFamily="-108" charset="-128"/>
              </a:rPr>
              <a:t>Federal Funding-</a:t>
            </a:r>
            <a:r>
              <a:rPr lang="en-US" sz="1600" dirty="0" smtClean="0"/>
              <a:t>Americans believe state government is the responsible agency for public education in the United States</a:t>
            </a:r>
            <a:r>
              <a:rPr lang="en-US" sz="1600" dirty="0" smtClean="0">
                <a:ea typeface="ＭＳ Ｐゴシック" pitchFamily="-108" charset="-128"/>
                <a:cs typeface="ＭＳ Ｐゴシック" pitchFamily="-108" charset="-128"/>
              </a:rPr>
              <a:t>.</a:t>
            </a:r>
          </a:p>
          <a:p>
            <a:r>
              <a:rPr lang="en-US" sz="1600" b="1" dirty="0" smtClean="0">
                <a:ea typeface="ＭＳ Ｐゴシック" pitchFamily="-108" charset="-128"/>
                <a:cs typeface="ＭＳ Ｐゴシック" pitchFamily="-108" charset="-128"/>
              </a:rPr>
              <a:t>No Child Left Behind</a:t>
            </a:r>
            <a:r>
              <a:rPr lang="en-US" sz="1600" dirty="0" smtClean="0">
                <a:ea typeface="ＭＳ Ｐゴシック" pitchFamily="-108" charset="-128"/>
                <a:cs typeface="ＭＳ Ｐゴシック" pitchFamily="-108" charset="-128"/>
              </a:rPr>
              <a:t>-</a:t>
            </a:r>
            <a:r>
              <a:rPr lang="en-US" sz="1600" dirty="0" smtClean="0"/>
              <a:t>Less than one in four Americans believe NCLB has helped their local schools.</a:t>
            </a:r>
            <a:endParaRPr lang="en-US" sz="1600" dirty="0" smtClean="0">
              <a:ea typeface="ＭＳ Ｐゴシック" pitchFamily="-108" charset="-128"/>
              <a:cs typeface="ＭＳ Ｐゴシック" pitchFamily="-108" charset="-128"/>
            </a:endParaRPr>
          </a:p>
          <a:p>
            <a:r>
              <a:rPr lang="en-US" sz="1600" b="1" dirty="0" smtClean="0">
                <a:ea typeface="ＭＳ Ｐゴシック" pitchFamily="-108" charset="-128"/>
                <a:cs typeface="ＭＳ Ｐゴシック" pitchFamily="-108" charset="-128"/>
              </a:rPr>
              <a:t>Biggest Problems-</a:t>
            </a:r>
            <a:r>
              <a:rPr lang="en-US" sz="1600" dirty="0" smtClean="0">
                <a:ea typeface="ＭＳ Ｐゴシック" pitchFamily="-108" charset="-128"/>
                <a:cs typeface="ＭＳ Ｐゴシック" pitchFamily="-108" charset="-128"/>
              </a:rPr>
              <a:t> </a:t>
            </a:r>
            <a:r>
              <a:rPr lang="en-US" sz="1600" dirty="0" smtClean="0"/>
              <a:t>Thirty-six percent of Americans said school funding tops the list of the biggest problems facing the schools in their community (8 years in a row)</a:t>
            </a:r>
            <a:endParaRPr lang="en-US" sz="1600" dirty="0" smtClean="0">
              <a:ea typeface="ＭＳ Ｐゴシック" pitchFamily="-108" charset="-128"/>
              <a:cs typeface="ＭＳ Ｐゴシック" pitchFamily="-108" charset="-128"/>
            </a:endParaRPr>
          </a:p>
          <a:p>
            <a:r>
              <a:rPr lang="en-US" sz="1600" b="1" dirty="0" smtClean="0">
                <a:ea typeface="ＭＳ Ｐゴシック" pitchFamily="-108" charset="-128"/>
                <a:cs typeface="ＭＳ Ｐゴシック" pitchFamily="-108" charset="-128"/>
              </a:rPr>
              <a:t>National Comparisons-</a:t>
            </a:r>
            <a:r>
              <a:rPr lang="en-US" sz="1600" dirty="0" smtClean="0"/>
              <a:t>This year, only 18% of Americans give the nation’s schools either an “A” or “B.”</a:t>
            </a:r>
            <a:endParaRPr lang="en-US" sz="1600" dirty="0" smtClean="0">
              <a:ea typeface="ＭＳ Ｐゴシック" pitchFamily="-108" charset="-128"/>
              <a:cs typeface="ＭＳ Ｐゴシック" pitchFamily="-108" charset="-128"/>
            </a:endParaRPr>
          </a:p>
          <a:p>
            <a:r>
              <a:rPr lang="en-US" sz="1600" b="1" dirty="0" smtClean="0">
                <a:ea typeface="ＭＳ Ｐゴシック" pitchFamily="-108" charset="-128"/>
                <a:cs typeface="ＭＳ Ｐゴシック" pitchFamily="-108" charset="-128"/>
              </a:rPr>
              <a:t>College Courses for High School Students-</a:t>
            </a:r>
            <a:r>
              <a:rPr lang="en-US" sz="1600" dirty="0" smtClean="0">
                <a:ea typeface="ＭＳ Ｐゴシック" pitchFamily="-108" charset="-128"/>
                <a:cs typeface="ＭＳ Ｐゴシック" pitchFamily="-108" charset="-128"/>
              </a:rPr>
              <a:t>Americans are supportive of high school students taking college level courses and earning college-level credits while still in high school.</a:t>
            </a:r>
          </a:p>
          <a:p>
            <a:r>
              <a:rPr lang="en-US" sz="1600" b="1" dirty="0" smtClean="0">
                <a:ea typeface="ＭＳ Ｐゴシック" pitchFamily="-108" charset="-128"/>
                <a:cs typeface="ＭＳ Ｐゴシック" pitchFamily="-108" charset="-128"/>
              </a:rPr>
              <a:t>Paying for College-</a:t>
            </a:r>
            <a:r>
              <a:rPr lang="en-US" sz="1600" dirty="0" smtClean="0"/>
              <a:t>Three of four parents believe they are very or somewhat likely to be able to pay for their child’s college education, an increase from when this question was asked just two years ago</a:t>
            </a:r>
            <a:endParaRPr lang="en-US" sz="1600" dirty="0" smtClean="0">
              <a:ea typeface="ＭＳ Ｐゴシック" pitchFamily="-108" charset="-128"/>
              <a:cs typeface="ＭＳ Ｐゴシック" pitchFamily="-108" charset="-128"/>
            </a:endParaRPr>
          </a:p>
          <a:p>
            <a:r>
              <a:rPr lang="en-US" sz="1600" b="1" dirty="0" smtClean="0">
                <a:ea typeface="ＭＳ Ｐゴシック" pitchFamily="-108" charset="-128"/>
                <a:cs typeface="ＭＳ Ｐゴシック" pitchFamily="-108" charset="-128"/>
              </a:rPr>
              <a:t>Assessment-</a:t>
            </a:r>
            <a:r>
              <a:rPr lang="en-US" sz="1600" dirty="0" smtClean="0"/>
              <a:t>Parents moderately agree that their child’s teachers make schoolwork relevant with real-world examples and that their child has an opportunity to do what he or she does best every day.</a:t>
            </a:r>
            <a:endParaRPr lang="en-US" sz="1600" dirty="0" smtClean="0">
              <a:ea typeface="ＭＳ Ｐゴシック" pitchFamily="-108" charset="-128"/>
              <a:cs typeface="ＭＳ Ｐゴシック" pitchFamily="-108" charset="-128"/>
            </a:endParaRPr>
          </a:p>
          <a:p>
            <a:r>
              <a:rPr lang="en-US" sz="1600" b="1" dirty="0" smtClean="0">
                <a:ea typeface="ＭＳ Ｐゴシック" pitchFamily="-108" charset="-128"/>
                <a:cs typeface="ＭＳ Ｐゴシック" pitchFamily="-108" charset="-128"/>
              </a:rPr>
              <a:t>Teacher Pay-</a:t>
            </a:r>
            <a:r>
              <a:rPr lang="en-US" sz="1600" dirty="0" smtClean="0">
                <a:ea typeface="ＭＳ Ｐゴシック" pitchFamily="-108" charset="-128"/>
                <a:cs typeface="ＭＳ Ｐゴシック" pitchFamily="-108" charset="-128"/>
              </a:rPr>
              <a:t> </a:t>
            </a:r>
            <a:r>
              <a:rPr lang="en-US" sz="1600" dirty="0" smtClean="0"/>
              <a:t>Almost three of four Americans believe quality of work and not a standard scale should determine teacher pay.</a:t>
            </a:r>
            <a:endParaRPr lang="en-US" sz="1600" dirty="0" smtClean="0">
              <a:ea typeface="ＭＳ Ｐゴシック" pitchFamily="-108" charset="-128"/>
              <a:cs typeface="ＭＳ Ｐゴシック" pitchFamily="-108" charset="-128"/>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0"/>
            <a:ext cx="8229600" cy="1143000"/>
          </a:xfrm>
        </p:spPr>
        <p:txBody>
          <a:bodyPr/>
          <a:lstStyle/>
          <a:p>
            <a:pPr eaLnBrk="1" hangingPunct="1"/>
            <a:r>
              <a:rPr lang="en-US" dirty="0" smtClean="0">
                <a:ea typeface="ＭＳ Ｐゴシック" pitchFamily="-108" charset="-128"/>
                <a:cs typeface="ＭＳ Ｐゴシック" pitchFamily="-108" charset="-128"/>
              </a:rPr>
              <a:t>2011-What the public thinks… </a:t>
            </a:r>
          </a:p>
        </p:txBody>
      </p:sp>
      <p:sp>
        <p:nvSpPr>
          <p:cNvPr id="40963" name="Rectangle 3"/>
          <p:cNvSpPr>
            <a:spLocks noGrp="1" noChangeArrowheads="1"/>
          </p:cNvSpPr>
          <p:nvPr>
            <p:ph sz="quarter" idx="1"/>
          </p:nvPr>
        </p:nvSpPr>
        <p:spPr>
          <a:xfrm>
            <a:off x="0" y="1143000"/>
            <a:ext cx="9144000" cy="5715000"/>
          </a:xfrm>
        </p:spPr>
        <p:txBody>
          <a:bodyPr>
            <a:noAutofit/>
          </a:bodyPr>
          <a:lstStyle/>
          <a:p>
            <a:pPr>
              <a:buFont typeface="Wingdings" pitchFamily="-108" charset="2"/>
              <a:buNone/>
            </a:pPr>
            <a:r>
              <a:rPr lang="en-US" sz="1600" dirty="0" smtClean="0">
                <a:ea typeface="ＭＳ Ｐゴシック" pitchFamily="-108" charset="-128"/>
                <a:cs typeface="ＭＳ Ｐゴシック" pitchFamily="-108" charset="-128"/>
              </a:rPr>
              <a:t>The 2011 </a:t>
            </a:r>
            <a:r>
              <a:rPr lang="en-US" sz="1600" i="1" dirty="0" smtClean="0">
                <a:ea typeface="ＭＳ Ｐゴシック" pitchFamily="-108" charset="-128"/>
                <a:cs typeface="ＭＳ Ｐゴシック" pitchFamily="-108" charset="-128"/>
              </a:rPr>
              <a:t>Phi Delta Kappa International Gallup on Poll on the Public’s Attitudes Toward the Public Schools:</a:t>
            </a:r>
          </a:p>
          <a:p>
            <a:r>
              <a:rPr lang="en-US" sz="1600" b="1" dirty="0" smtClean="0">
                <a:ea typeface="ＭＳ Ｐゴシック" pitchFamily="-108" charset="-128"/>
                <a:cs typeface="ＭＳ Ｐゴシック" pitchFamily="-108" charset="-128"/>
              </a:rPr>
              <a:t>Presidential Candidates-</a:t>
            </a:r>
            <a:r>
              <a:rPr lang="en-US" sz="1600" dirty="0" smtClean="0"/>
              <a:t>Grades assigned to President Obama for his performance in support of public schools up from 34% in 2010 to 41%</a:t>
            </a:r>
            <a:endParaRPr lang="en-US" sz="1600" dirty="0" smtClean="0">
              <a:ea typeface="ＭＳ Ｐゴシック" pitchFamily="-108" charset="-128"/>
              <a:cs typeface="ＭＳ Ｐゴシック" pitchFamily="-108" charset="-128"/>
            </a:endParaRPr>
          </a:p>
          <a:p>
            <a:r>
              <a:rPr lang="en-US" sz="1600" b="1" dirty="0" smtClean="0">
                <a:ea typeface="ＭＳ Ｐゴシック" pitchFamily="-108" charset="-128"/>
                <a:cs typeface="ＭＳ Ｐゴシック" pitchFamily="-108" charset="-128"/>
              </a:rPr>
              <a:t>Federal Funding- </a:t>
            </a:r>
            <a:r>
              <a:rPr lang="en-US" sz="1600" dirty="0" smtClean="0">
                <a:ea typeface="ＭＳ Ｐゴシック" pitchFamily="-108" charset="-128"/>
                <a:cs typeface="ＭＳ Ｐゴシック" pitchFamily="-108" charset="-128"/>
              </a:rPr>
              <a:t>Not mentioned</a:t>
            </a:r>
          </a:p>
          <a:p>
            <a:r>
              <a:rPr lang="en-US" sz="1600" b="1" dirty="0" smtClean="0">
                <a:ea typeface="ＭＳ Ｐゴシック" pitchFamily="-108" charset="-128"/>
                <a:cs typeface="ＭＳ Ｐゴシック" pitchFamily="-108" charset="-128"/>
              </a:rPr>
              <a:t>No Child Left Behind</a:t>
            </a:r>
            <a:r>
              <a:rPr lang="en-US" sz="1600" dirty="0" smtClean="0">
                <a:ea typeface="ＭＳ Ｐゴシック" pitchFamily="-108" charset="-128"/>
                <a:cs typeface="ＭＳ Ｐゴシック" pitchFamily="-108" charset="-128"/>
              </a:rPr>
              <a:t>- Not mentioned</a:t>
            </a:r>
          </a:p>
          <a:p>
            <a:r>
              <a:rPr lang="en-US" sz="1600" b="1" dirty="0" smtClean="0">
                <a:ea typeface="ＭＳ Ｐゴシック" pitchFamily="-108" charset="-128"/>
                <a:cs typeface="ＭＳ Ｐゴシック" pitchFamily="-108" charset="-128"/>
              </a:rPr>
              <a:t>Biggest Problems-</a:t>
            </a:r>
            <a:r>
              <a:rPr lang="en-US" sz="1600" dirty="0" smtClean="0"/>
              <a:t>44% of Americans said school funding tops the list of the biggest problems facing the schools in their community (9 years in a row)</a:t>
            </a:r>
            <a:endParaRPr lang="en-US" sz="1600" dirty="0" smtClean="0">
              <a:ea typeface="ＭＳ Ｐゴシック" pitchFamily="-108" charset="-128"/>
              <a:cs typeface="ＭＳ Ｐゴシック" pitchFamily="-108" charset="-128"/>
            </a:endParaRPr>
          </a:p>
          <a:p>
            <a:r>
              <a:rPr lang="en-US" sz="1600" b="1" dirty="0" smtClean="0">
                <a:ea typeface="ＭＳ Ｐゴシック" pitchFamily="-108" charset="-128"/>
                <a:cs typeface="ＭＳ Ｐゴシック" pitchFamily="-108" charset="-128"/>
              </a:rPr>
              <a:t>National Comparisons-</a:t>
            </a:r>
            <a:r>
              <a:rPr lang="en-US" sz="1600" dirty="0" smtClean="0"/>
              <a:t>This year, only 17% of Americans give the nation’s schools either an “A” or “B.” down by 1% from 2010</a:t>
            </a:r>
            <a:endParaRPr lang="en-US" sz="1600" dirty="0" smtClean="0">
              <a:ea typeface="ＭＳ Ｐゴシック" pitchFamily="-108" charset="-128"/>
              <a:cs typeface="ＭＳ Ｐゴシック" pitchFamily="-108" charset="-128"/>
            </a:endParaRPr>
          </a:p>
          <a:p>
            <a:r>
              <a:rPr lang="en-US" sz="1600" b="1" dirty="0" smtClean="0">
                <a:ea typeface="ＭＳ Ｐゴシック" pitchFamily="-108" charset="-128"/>
                <a:cs typeface="ＭＳ Ｐゴシック" pitchFamily="-108" charset="-128"/>
              </a:rPr>
              <a:t>College Courses for High School Students-</a:t>
            </a:r>
            <a:r>
              <a:rPr lang="en-US" sz="1600" dirty="0" smtClean="0">
                <a:ea typeface="ＭＳ Ｐゴシック" pitchFamily="-108" charset="-128"/>
                <a:cs typeface="ＭＳ Ｐゴシック" pitchFamily="-108" charset="-128"/>
              </a:rPr>
              <a:t>Not mentioned </a:t>
            </a:r>
          </a:p>
          <a:p>
            <a:r>
              <a:rPr lang="en-US" sz="1600" b="1" dirty="0" smtClean="0">
                <a:ea typeface="ＭＳ Ｐゴシック" pitchFamily="-108" charset="-128"/>
                <a:cs typeface="ＭＳ Ｐゴシック" pitchFamily="-108" charset="-128"/>
              </a:rPr>
              <a:t>Paying for College-</a:t>
            </a:r>
            <a:r>
              <a:rPr lang="en-US" sz="1600" dirty="0" smtClean="0">
                <a:ea typeface="ＭＳ Ｐゴシック" pitchFamily="-108" charset="-128"/>
                <a:cs typeface="ＭＳ Ｐゴシック" pitchFamily="-108" charset="-128"/>
              </a:rPr>
              <a:t>Not mentioned</a:t>
            </a:r>
          </a:p>
          <a:p>
            <a:r>
              <a:rPr lang="en-US" sz="1600" b="1" dirty="0" smtClean="0">
                <a:ea typeface="ＭＳ Ｐゴシック" pitchFamily="-108" charset="-128"/>
                <a:cs typeface="ＭＳ Ｐゴシック" pitchFamily="-108" charset="-128"/>
              </a:rPr>
              <a:t>Assessment-</a:t>
            </a:r>
            <a:r>
              <a:rPr lang="en-US" sz="1600" dirty="0" smtClean="0">
                <a:ea typeface="ＭＳ Ｐゴシック" pitchFamily="-108" charset="-128"/>
                <a:cs typeface="ＭＳ Ｐゴシック" pitchFamily="-108" charset="-128"/>
              </a:rPr>
              <a:t>Not mentioned</a:t>
            </a:r>
          </a:p>
          <a:p>
            <a:r>
              <a:rPr lang="en-US" sz="1600" b="1" dirty="0" smtClean="0">
                <a:ea typeface="ＭＳ Ｐゴシック" pitchFamily="-108" charset="-128"/>
                <a:cs typeface="ＭＳ Ｐゴシック" pitchFamily="-108" charset="-128"/>
              </a:rPr>
              <a:t>Teacher Pay- </a:t>
            </a:r>
            <a:r>
              <a:rPr lang="en-US" sz="1600" dirty="0" smtClean="0"/>
              <a:t>Consistent with past findings, Americans believe teacher salaries should be based on multiple factors including advanced degrees, experience, and the principal’s evaluation of the teacher. While Americans support using student scores on standardized tests, that factor received a significantly lower approval rating.</a:t>
            </a:r>
          </a:p>
          <a:p>
            <a:r>
              <a:rPr lang="en-US" sz="1600" dirty="0" smtClean="0">
                <a:ea typeface="ＭＳ Ｐゴシック" pitchFamily="-108" charset="-128"/>
                <a:cs typeface="ＭＳ Ｐゴシック" pitchFamily="-108" charset="-128"/>
              </a:rPr>
              <a:t>Major topics covered in 2011: Teaching as a career, Unions, Salaries, Layoffs, Quality, Choice, E-Readers, Finances, Perceptions of Quality</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ea typeface="ＭＳ Ｐゴシック" pitchFamily="-108" charset="-128"/>
                <a:cs typeface="ＭＳ Ｐゴシック" pitchFamily="-108" charset="-128"/>
              </a:rPr>
              <a:t>2012-</a:t>
            </a:r>
            <a:r>
              <a:rPr lang="en-US" dirty="0" smtClean="0">
                <a:ea typeface="ＭＳ Ｐゴシック" pitchFamily="-108" charset="-128"/>
                <a:cs typeface="ＭＳ Ｐゴシック" pitchFamily="-108" charset="-128"/>
              </a:rPr>
              <a:t>What the public thinks…</a:t>
            </a:r>
            <a:r>
              <a:rPr lang="en-US" dirty="0" smtClean="0">
                <a:ea typeface="ＭＳ Ｐゴシック" pitchFamily="-108" charset="-128"/>
                <a:cs typeface="ＭＳ Ｐゴシック" pitchFamily="-108" charset="-128"/>
              </a:rPr>
              <a:t> </a:t>
            </a:r>
            <a:endParaRPr lang="en-US" dirty="0"/>
          </a:p>
        </p:txBody>
      </p:sp>
      <p:sp>
        <p:nvSpPr>
          <p:cNvPr id="3" name="Content Placeholder 2"/>
          <p:cNvSpPr>
            <a:spLocks noGrp="1"/>
          </p:cNvSpPr>
          <p:nvPr>
            <p:ph sz="quarter" idx="1"/>
          </p:nvPr>
        </p:nvSpPr>
        <p:spPr>
          <a:xfrm>
            <a:off x="457200" y="1920240"/>
            <a:ext cx="8229600" cy="4937760"/>
          </a:xfrm>
        </p:spPr>
        <p:txBody>
          <a:bodyPr>
            <a:normAutofit fontScale="62500" lnSpcReduction="20000"/>
          </a:bodyPr>
          <a:lstStyle/>
          <a:p>
            <a:r>
              <a:rPr lang="en-US" b="1" dirty="0" smtClean="0"/>
              <a:t>TEACHING AS A CAREER</a:t>
            </a:r>
          </a:p>
          <a:p>
            <a:r>
              <a:rPr lang="en-US" dirty="0" smtClean="0"/>
              <a:t>We think it would be great if our children became teachers, and we think having more</a:t>
            </a:r>
          </a:p>
          <a:p>
            <a:r>
              <a:rPr lang="en-US" dirty="0" smtClean="0"/>
              <a:t>science teachers is just as important as having more scientists.</a:t>
            </a:r>
          </a:p>
          <a:p>
            <a:r>
              <a:rPr lang="en-US" b="1" dirty="0" smtClean="0"/>
              <a:t>UNIONS</a:t>
            </a:r>
          </a:p>
          <a:p>
            <a:r>
              <a:rPr lang="en-US" dirty="0" smtClean="0"/>
              <a:t>About half of us believe teacher unions are hurting public education. However, governors</a:t>
            </a:r>
          </a:p>
          <a:p>
            <a:r>
              <a:rPr lang="en-US" dirty="0" smtClean="0"/>
              <a:t>should tread cautiously because we’re more likely to support teacher union leaders than</a:t>
            </a:r>
          </a:p>
          <a:p>
            <a:r>
              <a:rPr lang="en-US" dirty="0" smtClean="0"/>
              <a:t>governors in disputes over teacher collective bargaining.</a:t>
            </a:r>
          </a:p>
          <a:p>
            <a:r>
              <a:rPr lang="en-US" b="1" dirty="0" smtClean="0"/>
              <a:t>SALARIES</a:t>
            </a:r>
          </a:p>
          <a:p>
            <a:r>
              <a:rPr lang="en-US" dirty="0" smtClean="0"/>
              <a:t>When calculating a teacher’s salary, consider multiple factors including the principal’s</a:t>
            </a:r>
          </a:p>
          <a:p>
            <a:r>
              <a:rPr lang="en-US" dirty="0" smtClean="0"/>
              <a:t>evaluation, advanced degrees, and experience.</a:t>
            </a:r>
          </a:p>
          <a:p>
            <a:r>
              <a:rPr lang="en-US" b="1" dirty="0" smtClean="0"/>
              <a:t>LAYOFFS</a:t>
            </a:r>
          </a:p>
          <a:p>
            <a:r>
              <a:rPr lang="en-US" dirty="0" smtClean="0"/>
              <a:t>When making decisions about layoffs, listen to what the principal says about a teacher.</a:t>
            </a:r>
          </a:p>
          <a:p>
            <a:r>
              <a:rPr lang="en-US" dirty="0" smtClean="0"/>
              <a:t>Weigh that evaluation more heavily than the rule of last hired</a:t>
            </a:r>
            <a:r>
              <a:rPr lang="en-US" dirty="0" smtClean="0"/>
              <a:t>-first fired</a:t>
            </a:r>
            <a:endParaRPr lang="en-US" dirty="0" smtClean="0"/>
          </a:p>
        </p:txBody>
      </p:sp>
      <p:sp>
        <p:nvSpPr>
          <p:cNvPr id="4" name="Rectangle 3"/>
          <p:cNvSpPr/>
          <p:nvPr/>
        </p:nvSpPr>
        <p:spPr>
          <a:xfrm>
            <a:off x="457200" y="1143000"/>
            <a:ext cx="8001000" cy="646331"/>
          </a:xfrm>
          <a:prstGeom prst="rect">
            <a:avLst/>
          </a:prstGeom>
        </p:spPr>
        <p:txBody>
          <a:bodyPr wrap="square">
            <a:spAutoFit/>
          </a:bodyPr>
          <a:lstStyle/>
          <a:p>
            <a:r>
              <a:rPr lang="en-US" dirty="0" smtClean="0">
                <a:ea typeface="ＭＳ Ｐゴシック" pitchFamily="-108" charset="-128"/>
                <a:cs typeface="ＭＳ Ｐゴシック" pitchFamily="-108" charset="-128"/>
              </a:rPr>
              <a:t>The 2012 Phi Delta Kappa International Gallup on Poll on the Public’s Attitudes Toward the Public Schools:</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ea typeface="ＭＳ Ｐゴシック" pitchFamily="-108" charset="-128"/>
                <a:cs typeface="ＭＳ Ｐゴシック" pitchFamily="-108" charset="-128"/>
              </a:rPr>
              <a:t>2012-</a:t>
            </a:r>
            <a:r>
              <a:rPr lang="en-US" dirty="0" smtClean="0">
                <a:ea typeface="ＭＳ Ｐゴシック" pitchFamily="-108" charset="-128"/>
                <a:cs typeface="ＭＳ Ｐゴシック" pitchFamily="-108" charset="-128"/>
              </a:rPr>
              <a:t>What the public thinks…</a:t>
            </a:r>
            <a:r>
              <a:rPr lang="en-US" dirty="0" smtClean="0">
                <a:ea typeface="ＭＳ Ｐゴシック" pitchFamily="-108" charset="-128"/>
                <a:cs typeface="ＭＳ Ｐゴシック" pitchFamily="-108" charset="-128"/>
              </a:rPr>
              <a:t> </a:t>
            </a:r>
            <a:endParaRPr lang="en-US" dirty="0"/>
          </a:p>
        </p:txBody>
      </p:sp>
      <p:sp>
        <p:nvSpPr>
          <p:cNvPr id="3" name="Content Placeholder 2"/>
          <p:cNvSpPr>
            <a:spLocks noGrp="1"/>
          </p:cNvSpPr>
          <p:nvPr>
            <p:ph sz="quarter" idx="1"/>
          </p:nvPr>
        </p:nvSpPr>
        <p:spPr>
          <a:xfrm>
            <a:off x="457200" y="1920240"/>
            <a:ext cx="8229600" cy="4937760"/>
          </a:xfrm>
        </p:spPr>
        <p:txBody>
          <a:bodyPr>
            <a:normAutofit fontScale="62500" lnSpcReduction="20000"/>
          </a:bodyPr>
          <a:lstStyle/>
          <a:p>
            <a:r>
              <a:rPr lang="en-US" b="1" dirty="0" smtClean="0"/>
              <a:t>QUALITY TEACHING</a:t>
            </a:r>
          </a:p>
          <a:p>
            <a:r>
              <a:rPr lang="en-US" dirty="0" smtClean="0"/>
              <a:t>We’ll take larger classes with more effective teachers over smaller classes with less effective</a:t>
            </a:r>
          </a:p>
          <a:p>
            <a:r>
              <a:rPr lang="en-US" dirty="0" smtClean="0"/>
              <a:t>teachers and access to higher-quality instruction over the Internet over learning in a</a:t>
            </a:r>
          </a:p>
          <a:p>
            <a:r>
              <a:rPr lang="en-US" dirty="0" smtClean="0"/>
              <a:t>classroom with a less effective teacher. The message: Quality counts.</a:t>
            </a:r>
          </a:p>
          <a:p>
            <a:r>
              <a:rPr lang="en-US" b="1" dirty="0" smtClean="0"/>
              <a:t>CHOICE</a:t>
            </a:r>
          </a:p>
          <a:p>
            <a:r>
              <a:rPr lang="en-US" dirty="0" smtClean="0"/>
              <a:t>We increasingly like charter schools, but we remain unconvinced that vouchers are a good</a:t>
            </a:r>
          </a:p>
          <a:p>
            <a:r>
              <a:rPr lang="en-US" dirty="0" smtClean="0"/>
              <a:t>idea.</a:t>
            </a:r>
          </a:p>
          <a:p>
            <a:r>
              <a:rPr lang="en-US" b="1" dirty="0" smtClean="0"/>
              <a:t>E-READERS</a:t>
            </a:r>
          </a:p>
          <a:p>
            <a:r>
              <a:rPr lang="en-US" dirty="0" smtClean="0"/>
              <a:t>We think </a:t>
            </a:r>
            <a:r>
              <a:rPr lang="en-US" dirty="0" err="1" smtClean="0"/>
              <a:t>e</a:t>
            </a:r>
            <a:r>
              <a:rPr lang="en-US" dirty="0" smtClean="0"/>
              <a:t>-readers are a better idea for older students than younger students.</a:t>
            </a:r>
          </a:p>
          <a:p>
            <a:r>
              <a:rPr lang="en-US" b="1" dirty="0" smtClean="0"/>
              <a:t>FINANCES</a:t>
            </a:r>
          </a:p>
          <a:p>
            <a:r>
              <a:rPr lang="en-US" dirty="0" smtClean="0"/>
              <a:t>Lack of money is the biggest problem facing public schools; we don’t worry as much about</a:t>
            </a:r>
          </a:p>
          <a:p>
            <a:r>
              <a:rPr lang="en-US" dirty="0" smtClean="0"/>
              <a:t>poor student discipline and drugs as we used to.</a:t>
            </a:r>
          </a:p>
          <a:p>
            <a:r>
              <a:rPr lang="en-US" b="1" dirty="0" smtClean="0"/>
              <a:t>PERCEPTIONS OF QUALITY</a:t>
            </a:r>
          </a:p>
          <a:p>
            <a:r>
              <a:rPr lang="en-US" dirty="0" smtClean="0"/>
              <a:t>We’re proud of the schools we know and think less of the schools we don’t know — it’s a</a:t>
            </a:r>
          </a:p>
          <a:p>
            <a:r>
              <a:rPr lang="en-US" dirty="0" smtClean="0"/>
              <a:t>matter of local pride.</a:t>
            </a:r>
            <a:endParaRPr lang="en-US" dirty="0"/>
          </a:p>
        </p:txBody>
      </p:sp>
      <p:sp>
        <p:nvSpPr>
          <p:cNvPr id="4" name="Rectangle 3"/>
          <p:cNvSpPr/>
          <p:nvPr/>
        </p:nvSpPr>
        <p:spPr>
          <a:xfrm>
            <a:off x="457200" y="1143000"/>
            <a:ext cx="8001000" cy="646331"/>
          </a:xfrm>
          <a:prstGeom prst="rect">
            <a:avLst/>
          </a:prstGeom>
        </p:spPr>
        <p:txBody>
          <a:bodyPr wrap="square">
            <a:spAutoFit/>
          </a:bodyPr>
          <a:lstStyle/>
          <a:p>
            <a:r>
              <a:rPr lang="en-US" dirty="0" smtClean="0">
                <a:ea typeface="ＭＳ Ｐゴシック" pitchFamily="-108" charset="-128"/>
                <a:cs typeface="ＭＳ Ｐゴシック" pitchFamily="-108" charset="-128"/>
              </a:rPr>
              <a:t>The 2012 Phi Delta Kappa International Gallup on Poll on the Public’s Attitudes Toward the Public Schools:</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mtClean="0">
                <a:ea typeface="ＭＳ Ｐゴシック" pitchFamily="-108" charset="-128"/>
                <a:cs typeface="ＭＳ Ｐゴシック" pitchFamily="-108" charset="-128"/>
              </a:rPr>
              <a:t>References</a:t>
            </a:r>
          </a:p>
        </p:txBody>
      </p:sp>
      <p:sp>
        <p:nvSpPr>
          <p:cNvPr id="43011" name="Content Placeholder 2"/>
          <p:cNvSpPr>
            <a:spLocks noGrp="1"/>
          </p:cNvSpPr>
          <p:nvPr>
            <p:ph sz="quarter" idx="1"/>
          </p:nvPr>
        </p:nvSpPr>
        <p:spPr>
          <a:xfrm>
            <a:off x="188913" y="1981200"/>
            <a:ext cx="8955087" cy="4611688"/>
          </a:xfrm>
        </p:spPr>
        <p:txBody>
          <a:bodyPr/>
          <a:lstStyle/>
          <a:p>
            <a:pPr>
              <a:lnSpc>
                <a:spcPct val="150000"/>
              </a:lnSpc>
              <a:buFont typeface="Wingdings" pitchFamily="-108" charset="2"/>
              <a:buNone/>
            </a:pPr>
            <a:r>
              <a:rPr lang="en-US" sz="1200" dirty="0" smtClean="0">
                <a:ea typeface="ＭＳ Ｐゴシック" pitchFamily="-108" charset="-128"/>
                <a:cs typeface="ＭＳ Ｐゴシック" pitchFamily="-108" charset="-128"/>
              </a:rPr>
              <a:t>Americans for the Arts (Fall,2011)</a:t>
            </a:r>
          </a:p>
          <a:p>
            <a:pPr>
              <a:lnSpc>
                <a:spcPct val="150000"/>
              </a:lnSpc>
              <a:buFont typeface="Wingdings" pitchFamily="-108" charset="2"/>
              <a:buNone/>
            </a:pPr>
            <a:r>
              <a:rPr lang="en-US" sz="1200" dirty="0" smtClean="0">
                <a:ea typeface="ＭＳ Ｐゴシック" pitchFamily="-108" charset="-128"/>
                <a:cs typeface="ＭＳ Ｐゴシック" pitchFamily="-108" charset="-128"/>
              </a:rPr>
              <a:t>Center on Education Policy. (2007). </a:t>
            </a:r>
            <a:r>
              <a:rPr lang="en-US" sz="1200" i="1" dirty="0" smtClean="0">
                <a:ea typeface="ＭＳ Ｐゴシック" pitchFamily="-108" charset="-128"/>
                <a:cs typeface="ＭＳ Ｐゴシック" pitchFamily="-108" charset="-128"/>
              </a:rPr>
              <a:t>Ten big effects of the NCLB act on public education</a:t>
            </a:r>
            <a:r>
              <a:rPr lang="en-US" sz="1200" dirty="0" smtClean="0">
                <a:ea typeface="ＭＳ Ｐゴシック" pitchFamily="-108" charset="-128"/>
                <a:cs typeface="ＭＳ Ｐゴシック" pitchFamily="-108" charset="-128"/>
              </a:rPr>
              <a:t>. Retrieved October 12, 2008, from </a:t>
            </a:r>
            <a:r>
              <a:rPr lang="en-US" sz="1200" dirty="0" err="1" smtClean="0">
                <a:ea typeface="ＭＳ Ｐゴシック" pitchFamily="-108" charset="-128"/>
                <a:cs typeface="ＭＳ Ｐゴシック" pitchFamily="-108" charset="-128"/>
              </a:rPr>
              <a:t>http://www.education.uiowa.edu/cea/documents/NCLB-TenBigEffects.pdf</a:t>
            </a:r>
            <a:endParaRPr lang="en-US" sz="1200" dirty="0" smtClean="0">
              <a:ea typeface="ＭＳ Ｐゴシック" pitchFamily="-108" charset="-128"/>
              <a:cs typeface="ＭＳ Ｐゴシック" pitchFamily="-108" charset="-128"/>
            </a:endParaRPr>
          </a:p>
          <a:p>
            <a:pPr>
              <a:lnSpc>
                <a:spcPct val="150000"/>
              </a:lnSpc>
              <a:buFont typeface="Wingdings" pitchFamily="-108" charset="2"/>
              <a:buNone/>
            </a:pPr>
            <a:r>
              <a:rPr lang="en-US" sz="1200" dirty="0" smtClean="0">
                <a:ea typeface="ＭＳ Ｐゴシック" pitchFamily="-108" charset="-128"/>
                <a:cs typeface="ＭＳ Ｐゴシック" pitchFamily="-108" charset="-128"/>
              </a:rPr>
              <a:t>Cooper, Hardaway, Towns, </a:t>
            </a:r>
            <a:r>
              <a:rPr lang="en-US" sz="1200" dirty="0" err="1" smtClean="0">
                <a:ea typeface="ＭＳ Ｐゴシック" pitchFamily="-108" charset="-128"/>
                <a:cs typeface="ＭＳ Ｐゴシック" pitchFamily="-108" charset="-128"/>
              </a:rPr>
              <a:t>Frayley</a:t>
            </a:r>
            <a:r>
              <a:rPr lang="en-US" sz="1200" dirty="0" smtClean="0">
                <a:ea typeface="ＭＳ Ｐゴシック" pitchFamily="-108" charset="-128"/>
                <a:cs typeface="ＭＳ Ｐゴシック" pitchFamily="-108" charset="-128"/>
              </a:rPr>
              <a:t>. John </a:t>
            </a:r>
            <a:r>
              <a:rPr lang="en-US" sz="1200" dirty="0" err="1" smtClean="0">
                <a:ea typeface="ＭＳ Ｐゴシック" pitchFamily="-108" charset="-128"/>
                <a:cs typeface="ＭＳ Ｐゴシック" pitchFamily="-108" charset="-128"/>
              </a:rPr>
              <a:t>DeBerry</a:t>
            </a:r>
            <a:r>
              <a:rPr lang="en-US" sz="1200" dirty="0" smtClean="0">
                <a:ea typeface="ＭＳ Ｐゴシック" pitchFamily="-108" charset="-128"/>
                <a:cs typeface="ＭＳ Ｐゴシック" pitchFamily="-108" charset="-128"/>
              </a:rPr>
              <a:t>, Coley, Gilmore and Pruitt (2008).  Public Chapter No. 983, Senate Bill No. 2920</a:t>
            </a:r>
          </a:p>
          <a:p>
            <a:pPr>
              <a:lnSpc>
                <a:spcPct val="150000"/>
              </a:lnSpc>
              <a:buFont typeface="Wingdings" pitchFamily="-108" charset="2"/>
              <a:buNone/>
            </a:pPr>
            <a:r>
              <a:rPr lang="en-US" sz="1200" dirty="0" smtClean="0">
                <a:ea typeface="ＭＳ Ｐゴシック" pitchFamily="-108" charset="-128"/>
                <a:cs typeface="ＭＳ Ｐゴシック" pitchFamily="-108" charset="-128"/>
              </a:rPr>
              <a:t>Gallup, A and Rose, L. (2007). </a:t>
            </a:r>
            <a:r>
              <a:rPr lang="en-US" sz="1200" i="1" dirty="0" smtClean="0">
                <a:ea typeface="ＭＳ Ｐゴシック" pitchFamily="-108" charset="-128"/>
                <a:cs typeface="ＭＳ Ｐゴシック" pitchFamily="-108" charset="-128"/>
              </a:rPr>
              <a:t>The 39th Annual phi delta kappa/</a:t>
            </a:r>
            <a:r>
              <a:rPr lang="en-US" sz="1200" i="1" dirty="0" err="1" smtClean="0">
                <a:ea typeface="ＭＳ Ｐゴシック" pitchFamily="-108" charset="-128"/>
                <a:cs typeface="ＭＳ Ｐゴシック" pitchFamily="-108" charset="-128"/>
              </a:rPr>
              <a:t>gallup</a:t>
            </a:r>
            <a:r>
              <a:rPr lang="en-US" sz="1200" i="1" dirty="0" smtClean="0">
                <a:ea typeface="ＭＳ Ｐゴシック" pitchFamily="-108" charset="-128"/>
                <a:cs typeface="ＭＳ Ｐゴシック" pitchFamily="-108" charset="-128"/>
              </a:rPr>
              <a:t> poll of the public’s attitudes toward the public schools</a:t>
            </a:r>
            <a:r>
              <a:rPr lang="en-US" sz="1200" dirty="0" smtClean="0">
                <a:ea typeface="ＭＳ Ｐゴシック" pitchFamily="-108" charset="-128"/>
                <a:cs typeface="ＭＳ Ｐゴシック" pitchFamily="-108" charset="-128"/>
              </a:rPr>
              <a:t>. Retrieved October 12, 2008, from http://www.pdkmembers.org/members_online/publications/e-GALLUP/kpoll_pdfs/pdkpoll39_2007.pdf</a:t>
            </a:r>
          </a:p>
          <a:p>
            <a:pPr>
              <a:lnSpc>
                <a:spcPct val="150000"/>
              </a:lnSpc>
              <a:buFont typeface="Wingdings" pitchFamily="-108" charset="2"/>
              <a:buNone/>
            </a:pPr>
            <a:r>
              <a:rPr lang="en-US" sz="1200" dirty="0" smtClean="0">
                <a:ea typeface="ＭＳ Ｐゴシック" pitchFamily="-108" charset="-128"/>
                <a:cs typeface="ＭＳ Ｐゴシック" pitchFamily="-108" charset="-128"/>
              </a:rPr>
              <a:t>Gallup, A and Rose, L. (2007). </a:t>
            </a:r>
            <a:r>
              <a:rPr lang="en-US" sz="1200" i="1" dirty="0" smtClean="0">
                <a:ea typeface="ＭＳ Ｐゴシック" pitchFamily="-108" charset="-128"/>
                <a:cs typeface="ＭＳ Ｐゴシック" pitchFamily="-108" charset="-128"/>
              </a:rPr>
              <a:t>The 39th Annual phi delta kappa/</a:t>
            </a:r>
            <a:r>
              <a:rPr lang="en-US" sz="1200" i="1" dirty="0" err="1" smtClean="0">
                <a:ea typeface="ＭＳ Ｐゴシック" pitchFamily="-108" charset="-128"/>
                <a:cs typeface="ＭＳ Ｐゴシック" pitchFamily="-108" charset="-128"/>
              </a:rPr>
              <a:t>gallup</a:t>
            </a:r>
            <a:r>
              <a:rPr lang="en-US" sz="1200" i="1" dirty="0" smtClean="0">
                <a:ea typeface="ＭＳ Ｐゴシック" pitchFamily="-108" charset="-128"/>
                <a:cs typeface="ＭＳ Ｐゴシック" pitchFamily="-108" charset="-128"/>
              </a:rPr>
              <a:t> poll of the public’s attitudes toward the public schools</a:t>
            </a:r>
            <a:r>
              <a:rPr lang="en-US" sz="1200" dirty="0" smtClean="0">
                <a:ea typeface="ＭＳ Ｐゴシック" pitchFamily="-108" charset="-128"/>
                <a:cs typeface="ＭＳ Ｐゴシック" pitchFamily="-108" charset="-128"/>
              </a:rPr>
              <a:t>. Retrieved October 12, 2008, from http://www.pdkmembers.org/members_online/publications/e-GALLUP/kpoll_pdfs/pdkpoll39_2007.pdf</a:t>
            </a:r>
          </a:p>
          <a:p>
            <a:pPr>
              <a:lnSpc>
                <a:spcPct val="150000"/>
              </a:lnSpc>
              <a:buFont typeface="Wingdings" pitchFamily="-108" charset="2"/>
              <a:buNone/>
            </a:pPr>
            <a:r>
              <a:rPr lang="en-US" sz="1200" dirty="0" smtClean="0">
                <a:ea typeface="ＭＳ Ｐゴシック" pitchFamily="-108" charset="-128"/>
                <a:cs typeface="ＭＳ Ｐゴシック" pitchFamily="-108" charset="-128"/>
                <a:hlinkClick r:id="rId2"/>
              </a:rPr>
              <a:t>http://www.artsusa.org/get_involved/advocacy/advocacy_013.asp</a:t>
            </a:r>
            <a:endParaRPr lang="en-US" sz="1200" dirty="0" smtClean="0">
              <a:ea typeface="ＭＳ Ｐゴシック" pitchFamily="-108" charset="-128"/>
              <a:cs typeface="ＭＳ Ｐゴシック" pitchFamily="-108" charset="-128"/>
            </a:endParaRPr>
          </a:p>
          <a:p>
            <a:pPr>
              <a:lnSpc>
                <a:spcPct val="150000"/>
              </a:lnSpc>
              <a:buFont typeface="Wingdings" pitchFamily="-108" charset="2"/>
              <a:buNone/>
            </a:pPr>
            <a:r>
              <a:rPr lang="en-US" sz="1200" dirty="0" smtClean="0">
                <a:ea typeface="ＭＳ Ｐゴシック" pitchFamily="-108" charset="-128"/>
                <a:cs typeface="ＭＳ Ｐゴシック" pitchFamily="-108" charset="-128"/>
              </a:rPr>
              <a:t>http://www.nea.org/home/13340.htm</a:t>
            </a:r>
          </a:p>
          <a:p>
            <a:pPr>
              <a:lnSpc>
                <a:spcPct val="150000"/>
              </a:lnSpc>
              <a:buFont typeface="Wingdings" pitchFamily="-108" charset="2"/>
              <a:buNone/>
            </a:pPr>
            <a:r>
              <a:rPr lang="en-US" sz="1200" dirty="0" smtClean="0">
                <a:ea typeface="ＭＳ Ｐゴシック" pitchFamily="-108" charset="-128"/>
                <a:cs typeface="ＭＳ Ｐゴシック" pitchFamily="-108" charset="-128"/>
              </a:rPr>
              <a:t>Sass. E. (May 4, 2008). American educational history: A hypertext timeline. Retrieved October 12, 2008, from http://</a:t>
            </a:r>
            <a:r>
              <a:rPr lang="en-US" sz="1200" dirty="0" err="1" smtClean="0">
                <a:ea typeface="ＭＳ Ｐゴシック" pitchFamily="-108" charset="-128"/>
                <a:cs typeface="ＭＳ Ｐゴシック" pitchFamily="-108" charset="-128"/>
              </a:rPr>
              <a:t>www.cloudnet.com/~edrbsass/educationhistorytimeline.html</a:t>
            </a:r>
            <a:endParaRPr lang="en-US" sz="1200" dirty="0" smtClean="0">
              <a:ea typeface="ＭＳ Ｐゴシック" pitchFamily="-108" charset="-128"/>
              <a:cs typeface="ＭＳ Ｐゴシック" pitchFamily="-108" charset="-128"/>
            </a:endParaRPr>
          </a:p>
          <a:p>
            <a:pPr>
              <a:lnSpc>
                <a:spcPct val="150000"/>
              </a:lnSpc>
              <a:buFont typeface="Wingdings" pitchFamily="-108" charset="2"/>
              <a:buNone/>
            </a:pPr>
            <a:r>
              <a:rPr lang="en-US" sz="1200" dirty="0" smtClean="0">
                <a:ea typeface="ＭＳ Ｐゴシック" pitchFamily="-108" charset="-128"/>
                <a:cs typeface="ＭＳ Ｐゴシック" pitchFamily="-108" charset="-128"/>
              </a:rPr>
              <a:t>Phi Delta Kappa International (2007).  </a:t>
            </a:r>
            <a:r>
              <a:rPr lang="en-US" sz="1200" i="1" dirty="0" smtClean="0">
                <a:ea typeface="ＭＳ Ｐゴシック" pitchFamily="-108" charset="-128"/>
                <a:cs typeface="ＭＳ Ｐゴシック" pitchFamily="-108" charset="-128"/>
              </a:rPr>
              <a:t>The American public speaks</a:t>
            </a:r>
            <a:r>
              <a:rPr lang="en-US" sz="1200" dirty="0" smtClean="0">
                <a:ea typeface="ＭＳ Ｐゴシック" pitchFamily="-108" charset="-128"/>
                <a:cs typeface="ＭＳ Ｐゴシック" pitchFamily="-108" charset="-128"/>
              </a:rPr>
              <a:t>.  Retrieved October 12, 2008, from http://www.pdkintl.org/gallup/07Gallup_Poll_Flyer.pdf </a:t>
            </a:r>
          </a:p>
          <a:p>
            <a:pPr>
              <a:lnSpc>
                <a:spcPct val="150000"/>
              </a:lnSpc>
              <a:buFont typeface="Wingdings" pitchFamily="-108" charset="2"/>
              <a:buNone/>
            </a:pPr>
            <a:endParaRPr lang="en-US" sz="1600" dirty="0" smtClean="0">
              <a:ea typeface="ＭＳ Ｐゴシック" pitchFamily="-108" charset="-128"/>
              <a:cs typeface="ＭＳ Ｐゴシック" pitchFamily="-108" charset="-128"/>
            </a:endParaRPr>
          </a:p>
          <a:p>
            <a:pPr>
              <a:lnSpc>
                <a:spcPct val="150000"/>
              </a:lnSpc>
              <a:buFont typeface="Wingdings" pitchFamily="-108" charset="2"/>
              <a:buNone/>
            </a:pPr>
            <a:endParaRPr lang="en-US" sz="1600" dirty="0" smtClean="0">
              <a:ea typeface="ＭＳ Ｐゴシック" pitchFamily="-108" charset="-128"/>
              <a:cs typeface="ＭＳ Ｐゴシック" pitchFamily="-108" charset="-128"/>
            </a:endParaRPr>
          </a:p>
          <a:p>
            <a:pPr>
              <a:lnSpc>
                <a:spcPct val="150000"/>
              </a:lnSpc>
              <a:buFont typeface="Wingdings" pitchFamily="-108" charset="2"/>
              <a:buNone/>
            </a:pPr>
            <a:endParaRPr lang="en-US" sz="1600" dirty="0" smtClean="0">
              <a:ea typeface="ＭＳ Ｐゴシック" pitchFamily="-108" charset="-128"/>
              <a:cs typeface="ＭＳ Ｐゴシック" pitchFamily="-108" charset="-128"/>
            </a:endParaRPr>
          </a:p>
          <a:p>
            <a:pPr>
              <a:lnSpc>
                <a:spcPct val="150000"/>
              </a:lnSpc>
              <a:buFont typeface="Wingdings" pitchFamily="-108" charset="2"/>
              <a:buNone/>
            </a:pPr>
            <a:endParaRPr lang="en-US" sz="1600" dirty="0" smtClean="0">
              <a:ea typeface="ＭＳ Ｐゴシック" pitchFamily="-108" charset="-128"/>
              <a:cs typeface="ＭＳ Ｐゴシック" pitchFamily="-108" charset="-128"/>
            </a:endParaRPr>
          </a:p>
          <a:p>
            <a:pPr>
              <a:lnSpc>
                <a:spcPct val="150000"/>
              </a:lnSpc>
              <a:buFont typeface="Wingdings" pitchFamily="-108" charset="2"/>
              <a:buNone/>
            </a:pPr>
            <a:endParaRPr lang="en-US" sz="1600" dirty="0" smtClean="0">
              <a:ea typeface="ＭＳ Ｐゴシック" pitchFamily="-108" charset="-128"/>
              <a:cs typeface="ＭＳ Ｐゴシック" pitchFamily="-108" charset="-128"/>
            </a:endParaRPr>
          </a:p>
          <a:p>
            <a:pPr>
              <a:lnSpc>
                <a:spcPct val="150000"/>
              </a:lnSpc>
              <a:buFont typeface="Wingdings" pitchFamily="-108" charset="2"/>
              <a:buNone/>
            </a:pPr>
            <a:endParaRPr lang="en-US" sz="1600" dirty="0" smtClean="0">
              <a:ea typeface="ＭＳ Ｐゴシック" pitchFamily="-108" charset="-128"/>
              <a:cs typeface="ＭＳ Ｐゴシック" pitchFamily="-108" charset="-128"/>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smtClean="0">
                <a:ea typeface="ＭＳ Ｐゴシック" pitchFamily="-108" charset="-128"/>
                <a:cs typeface="ＭＳ Ｐゴシック" pitchFamily="-108" charset="-128"/>
              </a:rPr>
              <a:t>References</a:t>
            </a:r>
          </a:p>
        </p:txBody>
      </p:sp>
      <p:sp>
        <p:nvSpPr>
          <p:cNvPr id="44035" name="Content Placeholder 2"/>
          <p:cNvSpPr>
            <a:spLocks noGrp="1"/>
          </p:cNvSpPr>
          <p:nvPr>
            <p:ph sz="quarter" idx="1"/>
          </p:nvPr>
        </p:nvSpPr>
        <p:spPr>
          <a:xfrm>
            <a:off x="188912" y="2017713"/>
            <a:ext cx="8955088" cy="4611687"/>
          </a:xfrm>
        </p:spPr>
        <p:txBody>
          <a:bodyPr/>
          <a:lstStyle/>
          <a:p>
            <a:pPr>
              <a:lnSpc>
                <a:spcPct val="150000"/>
              </a:lnSpc>
              <a:buFont typeface="Wingdings" pitchFamily="-108" charset="2"/>
              <a:buNone/>
            </a:pPr>
            <a:r>
              <a:rPr lang="en-US" sz="1200" dirty="0" smtClean="0">
                <a:ea typeface="ＭＳ Ｐゴシック" pitchFamily="-108" charset="-128"/>
                <a:cs typeface="ＭＳ Ｐゴシック" pitchFamily="-108" charset="-128"/>
              </a:rPr>
              <a:t>Phi Delta Kappa International (2008).  </a:t>
            </a:r>
            <a:r>
              <a:rPr lang="en-US" sz="1200" i="1" dirty="0" smtClean="0">
                <a:ea typeface="ＭＳ Ｐゴシック" pitchFamily="-108" charset="-128"/>
                <a:cs typeface="ＭＳ Ｐゴシック" pitchFamily="-108" charset="-128"/>
              </a:rPr>
              <a:t>Highlights of the 40</a:t>
            </a:r>
            <a:r>
              <a:rPr lang="en-US" sz="1200" i="1" baseline="30000" dirty="0" smtClean="0">
                <a:ea typeface="ＭＳ Ｐゴシック" pitchFamily="-108" charset="-128"/>
                <a:cs typeface="ＭＳ Ｐゴシック" pitchFamily="-108" charset="-128"/>
              </a:rPr>
              <a:t>th</a:t>
            </a:r>
            <a:r>
              <a:rPr lang="en-US" sz="1200" i="1" dirty="0" smtClean="0">
                <a:ea typeface="ＭＳ Ｐゴシック" pitchFamily="-108" charset="-128"/>
                <a:cs typeface="ＭＳ Ｐゴシック" pitchFamily="-108" charset="-128"/>
              </a:rPr>
              <a:t> </a:t>
            </a:r>
            <a:r>
              <a:rPr lang="en-US" sz="1200" i="1" dirty="0" err="1" smtClean="0">
                <a:ea typeface="ＭＳ Ｐゴシック" pitchFamily="-108" charset="-128"/>
                <a:cs typeface="ＭＳ Ｐゴシック" pitchFamily="-108" charset="-128"/>
              </a:rPr>
              <a:t>pdk/gallup</a:t>
            </a:r>
            <a:r>
              <a:rPr lang="en-US" sz="1200" i="1" dirty="0" smtClean="0">
                <a:ea typeface="ＭＳ Ｐゴシック" pitchFamily="-108" charset="-128"/>
                <a:cs typeface="ＭＳ Ｐゴシック" pitchFamily="-108" charset="-128"/>
              </a:rPr>
              <a:t> poll.</a:t>
            </a:r>
            <a:r>
              <a:rPr lang="en-US" sz="1200" dirty="0" smtClean="0">
                <a:ea typeface="ＭＳ Ｐゴシック" pitchFamily="-108" charset="-128"/>
                <a:cs typeface="ＭＳ Ｐゴシック" pitchFamily="-108" charset="-128"/>
              </a:rPr>
              <a:t> Retrieved October 12, 2008, from http://www.pdkintl.org/gallup/08Gallup_Poll_Flyer.pdf </a:t>
            </a:r>
          </a:p>
          <a:p>
            <a:pPr>
              <a:lnSpc>
                <a:spcPct val="150000"/>
              </a:lnSpc>
              <a:buFont typeface="Wingdings" pitchFamily="-108" charset="2"/>
              <a:buNone/>
            </a:pPr>
            <a:r>
              <a:rPr lang="en-US" sz="1200" dirty="0" smtClean="0">
                <a:ea typeface="ＭＳ Ｐゴシック" pitchFamily="-108" charset="-128"/>
                <a:cs typeface="ＭＳ Ｐゴシック" pitchFamily="-108" charset="-128"/>
              </a:rPr>
              <a:t>Phi Delta Kappa International (2010). </a:t>
            </a:r>
            <a:r>
              <a:rPr lang="en-US" sz="1200" i="1" dirty="0" smtClean="0">
                <a:ea typeface="ＭＳ Ｐゴシック" pitchFamily="-108" charset="-128"/>
                <a:cs typeface="ＭＳ Ｐゴシック" pitchFamily="-108" charset="-128"/>
              </a:rPr>
              <a:t>The 42</a:t>
            </a:r>
            <a:r>
              <a:rPr lang="en-US" sz="1200" i="1" baseline="30000" dirty="0" smtClean="0">
                <a:ea typeface="ＭＳ Ｐゴシック" pitchFamily="-108" charset="-128"/>
                <a:cs typeface="ＭＳ Ｐゴシック" pitchFamily="-108" charset="-128"/>
              </a:rPr>
              <a:t>nd</a:t>
            </a:r>
            <a:r>
              <a:rPr lang="en-US" sz="1200" i="1" dirty="0" smtClean="0">
                <a:ea typeface="ＭＳ Ｐゴシック" pitchFamily="-108" charset="-128"/>
                <a:cs typeface="ＭＳ Ｐゴシック" pitchFamily="-108" charset="-128"/>
              </a:rPr>
              <a:t> annual phi delta kappa </a:t>
            </a:r>
            <a:r>
              <a:rPr lang="en-US" sz="1200" i="1" dirty="0" err="1" smtClean="0">
                <a:ea typeface="ＭＳ Ｐゴシック" pitchFamily="-108" charset="-128"/>
                <a:cs typeface="ＭＳ Ｐゴシック" pitchFamily="-108" charset="-128"/>
              </a:rPr>
              <a:t>gallup</a:t>
            </a:r>
            <a:r>
              <a:rPr lang="en-US" sz="1200" i="1" dirty="0" smtClean="0">
                <a:ea typeface="ＭＳ Ｐゴシック" pitchFamily="-108" charset="-128"/>
                <a:cs typeface="ＭＳ Ｐゴシック" pitchFamily="-108" charset="-128"/>
              </a:rPr>
              <a:t> poll of the public’s attitudes towards public schools </a:t>
            </a:r>
            <a:r>
              <a:rPr lang="en-US" sz="1200" dirty="0" smtClean="0">
                <a:ea typeface="ＭＳ Ｐゴシック" pitchFamily="-108" charset="-128"/>
                <a:cs typeface="ＭＳ Ｐゴシック" pitchFamily="-108" charset="-128"/>
              </a:rPr>
              <a:t>Retrieved October 3</a:t>
            </a:r>
            <a:r>
              <a:rPr lang="en-US" sz="1200" baseline="30000" dirty="0" smtClean="0">
                <a:ea typeface="ＭＳ Ｐゴシック" pitchFamily="-108" charset="-128"/>
                <a:cs typeface="ＭＳ Ｐゴシック" pitchFamily="-108" charset="-128"/>
              </a:rPr>
              <a:t>rd</a:t>
            </a:r>
            <a:r>
              <a:rPr lang="en-US" sz="1200" dirty="0" smtClean="0">
                <a:ea typeface="ＭＳ Ｐゴシック" pitchFamily="-108" charset="-128"/>
                <a:cs typeface="ＭＳ Ｐゴシック" pitchFamily="-108" charset="-128"/>
              </a:rPr>
              <a:t>, 2010, from </a:t>
            </a:r>
            <a:r>
              <a:rPr lang="en-US" sz="1200" dirty="0" smtClean="0">
                <a:ea typeface="ＭＳ Ｐゴシック" pitchFamily="-108" charset="-128"/>
                <a:cs typeface="ＭＳ Ｐゴシック" pitchFamily="-108" charset="-128"/>
                <a:hlinkClick r:id="rId2"/>
              </a:rPr>
              <a:t>http://www.gallup.com/poll/142661/phi-delta-kappa-gallup-poll-2010.</a:t>
            </a:r>
            <a:r>
              <a:rPr lang="en-US" sz="1200" dirty="0" smtClean="0">
                <a:ea typeface="ＭＳ Ｐゴシック" pitchFamily="-108" charset="-128"/>
                <a:cs typeface="ＭＳ Ｐゴシック" pitchFamily="-108" charset="-128"/>
                <a:hlinkClick r:id="rId2"/>
              </a:rPr>
              <a:t>aspx</a:t>
            </a:r>
            <a:endParaRPr lang="en-US" sz="1200" dirty="0" smtClean="0">
              <a:ea typeface="ＭＳ Ｐゴシック" pitchFamily="-108" charset="-128"/>
              <a:cs typeface="ＭＳ Ｐゴシック" pitchFamily="-108" charset="-128"/>
            </a:endParaRPr>
          </a:p>
          <a:p>
            <a:pPr>
              <a:lnSpc>
                <a:spcPct val="150000"/>
              </a:lnSpc>
              <a:buNone/>
            </a:pPr>
            <a:r>
              <a:rPr lang="en-US" sz="1200" dirty="0" smtClean="0">
                <a:ea typeface="ＭＳ Ｐゴシック" pitchFamily="-108" charset="-128"/>
                <a:cs typeface="ＭＳ Ｐゴシック" pitchFamily="-108" charset="-128"/>
              </a:rPr>
              <a:t>Phi Delta Kappa International (2012).  </a:t>
            </a:r>
            <a:r>
              <a:rPr lang="en-US" sz="1200" i="1" dirty="0" smtClean="0">
                <a:ea typeface="ＭＳ Ｐゴシック" pitchFamily="-108" charset="-128"/>
                <a:cs typeface="ＭＳ Ｐゴシック" pitchFamily="-108" charset="-128"/>
              </a:rPr>
              <a:t>Highlights of the 43rd </a:t>
            </a:r>
            <a:r>
              <a:rPr lang="en-US" sz="1200" i="1" dirty="0" err="1" smtClean="0">
                <a:ea typeface="ＭＳ Ｐゴシック" pitchFamily="-108" charset="-128"/>
                <a:cs typeface="ＭＳ Ｐゴシック" pitchFamily="-108" charset="-128"/>
              </a:rPr>
              <a:t>pdk/gallup</a:t>
            </a:r>
            <a:r>
              <a:rPr lang="en-US" sz="1200" i="1" smtClean="0">
                <a:ea typeface="ＭＳ Ｐゴシック" pitchFamily="-108" charset="-128"/>
                <a:cs typeface="ＭＳ Ｐゴシック" pitchFamily="-108" charset="-128"/>
              </a:rPr>
              <a:t> poll.</a:t>
            </a:r>
            <a:r>
              <a:rPr lang="en-US" sz="1200" i="1" smtClean="0"/>
              <a:t>www.pdkintl.org/poll/docs/pdkpoll43_2011</a:t>
            </a:r>
            <a:r>
              <a:rPr lang="en-US" sz="1200" i="1" smtClean="0"/>
              <a:t>.</a:t>
            </a:r>
            <a:r>
              <a:rPr lang="en-US" sz="1200" i="1" smtClean="0"/>
              <a:t>pdf</a:t>
            </a:r>
            <a:endParaRPr lang="en-US" sz="1200" smtClean="0">
              <a:ea typeface="ＭＳ Ｐゴシック" pitchFamily="-108" charset="-128"/>
              <a:cs typeface="ＭＳ Ｐゴシック" pitchFamily="-108" charset="-128"/>
            </a:endParaRPr>
          </a:p>
          <a:p>
            <a:pPr>
              <a:lnSpc>
                <a:spcPct val="150000"/>
              </a:lnSpc>
              <a:buFont typeface="Wingdings" pitchFamily="-108" charset="2"/>
              <a:buNone/>
            </a:pPr>
            <a:r>
              <a:rPr lang="en-US" sz="1200" dirty="0" smtClean="0">
                <a:ea typeface="ＭＳ Ｐゴシック" pitchFamily="-108" charset="-128"/>
                <a:cs typeface="ＭＳ Ｐゴシック" pitchFamily="-108" charset="-128"/>
              </a:rPr>
              <a:t>Smith, S. E. (</a:t>
            </a:r>
            <a:r>
              <a:rPr lang="en-US" sz="1200" dirty="0" err="1" smtClean="0">
                <a:ea typeface="ＭＳ Ｐゴシック" pitchFamily="-108" charset="-128"/>
                <a:cs typeface="ＭＳ Ｐゴシック" pitchFamily="-108" charset="-128"/>
              </a:rPr>
              <a:t>n.d</a:t>
            </a:r>
            <a:r>
              <a:rPr lang="en-US" sz="1200" dirty="0" smtClean="0">
                <a:ea typeface="ＭＳ Ｐゴシック" pitchFamily="-108" charset="-128"/>
                <a:cs typeface="ＭＳ Ｐゴシック" pitchFamily="-108" charset="-128"/>
              </a:rPr>
              <a:t>.). </a:t>
            </a:r>
            <a:r>
              <a:rPr lang="en-US" sz="1200" i="1" dirty="0" smtClean="0">
                <a:ea typeface="ＭＳ Ｐゴシック" pitchFamily="-108" charset="-128"/>
                <a:cs typeface="ＭＳ Ｐゴシック" pitchFamily="-108" charset="-128"/>
              </a:rPr>
              <a:t>What is no child left behind?</a:t>
            </a:r>
            <a:r>
              <a:rPr lang="en-US" sz="1200" dirty="0" smtClean="0">
                <a:ea typeface="ＭＳ Ｐゴシック" pitchFamily="-108" charset="-128"/>
                <a:cs typeface="ＭＳ Ｐゴシック" pitchFamily="-108" charset="-128"/>
              </a:rPr>
              <a:t> Retrieved October 12, 2008, from </a:t>
            </a:r>
            <a:r>
              <a:rPr lang="en-US" sz="1200" dirty="0" err="1" smtClean="0">
                <a:ea typeface="ＭＳ Ｐゴシック" pitchFamily="-108" charset="-128"/>
                <a:cs typeface="ＭＳ Ｐゴシック" pitchFamily="-108" charset="-128"/>
              </a:rPr>
              <a:t>http://www.wisegeek.com/what-is-no-child-left-behind.htm</a:t>
            </a:r>
            <a:endParaRPr lang="en-US" sz="1200" dirty="0" smtClean="0">
              <a:ea typeface="ＭＳ Ｐゴシック" pitchFamily="-108" charset="-128"/>
              <a:cs typeface="ＭＳ Ｐゴシック" pitchFamily="-108" charset="-128"/>
            </a:endParaRPr>
          </a:p>
          <a:p>
            <a:pPr>
              <a:lnSpc>
                <a:spcPct val="150000"/>
              </a:lnSpc>
              <a:buFont typeface="Wingdings" pitchFamily="-108" charset="2"/>
              <a:buNone/>
            </a:pPr>
            <a:r>
              <a:rPr lang="en-US" sz="1200" dirty="0" smtClean="0">
                <a:ea typeface="ＭＳ Ｐゴシック" pitchFamily="-108" charset="-128"/>
                <a:cs typeface="ＭＳ Ｐゴシック" pitchFamily="-108" charset="-128"/>
              </a:rPr>
              <a:t>Smith, S. E. (</a:t>
            </a:r>
            <a:r>
              <a:rPr lang="en-US" sz="1200" dirty="0" err="1" smtClean="0">
                <a:ea typeface="ＭＳ Ｐゴシック" pitchFamily="-108" charset="-128"/>
                <a:cs typeface="ＭＳ Ｐゴシック" pitchFamily="-108" charset="-128"/>
              </a:rPr>
              <a:t>n.d</a:t>
            </a:r>
            <a:r>
              <a:rPr lang="en-US" sz="1200" dirty="0" smtClean="0">
                <a:ea typeface="ＭＳ Ｐゴシック" pitchFamily="-108" charset="-128"/>
                <a:cs typeface="ＭＳ Ｐゴシック" pitchFamily="-108" charset="-128"/>
              </a:rPr>
              <a:t>.). </a:t>
            </a:r>
            <a:r>
              <a:rPr lang="en-US" sz="1200" i="1" dirty="0" smtClean="0">
                <a:ea typeface="ＭＳ Ｐゴシック" pitchFamily="-108" charset="-128"/>
                <a:cs typeface="ＭＳ Ｐゴシック" pitchFamily="-108" charset="-128"/>
              </a:rPr>
              <a:t>What are some criticisms of no child left behind?</a:t>
            </a:r>
            <a:r>
              <a:rPr lang="en-US" sz="1200" dirty="0" smtClean="0">
                <a:ea typeface="ＭＳ Ｐゴシック" pitchFamily="-108" charset="-128"/>
                <a:cs typeface="ＭＳ Ｐゴシック" pitchFamily="-108" charset="-128"/>
              </a:rPr>
              <a:t> Retrieved October 12, 2008, from </a:t>
            </a:r>
            <a:r>
              <a:rPr lang="en-US" sz="1200" dirty="0" err="1" smtClean="0">
                <a:ea typeface="ＭＳ Ｐゴシック" pitchFamily="-108" charset="-128"/>
                <a:cs typeface="ＭＳ Ｐゴシック" pitchFamily="-108" charset="-128"/>
              </a:rPr>
              <a:t>http://www.wisegeek.com/what-are-some-criticisms-of-no-child-left-behind.htm</a:t>
            </a:r>
            <a:endParaRPr lang="en-US" sz="1200" dirty="0" smtClean="0">
              <a:ea typeface="ＭＳ Ｐゴシック" pitchFamily="-108" charset="-128"/>
              <a:cs typeface="ＭＳ Ｐゴシック" pitchFamily="-108" charset="-128"/>
            </a:endParaRPr>
          </a:p>
          <a:p>
            <a:pPr>
              <a:lnSpc>
                <a:spcPct val="150000"/>
              </a:lnSpc>
              <a:buFont typeface="Wingdings" pitchFamily="-108" charset="2"/>
              <a:buNone/>
            </a:pPr>
            <a:r>
              <a:rPr lang="en-US" sz="1200" dirty="0" smtClean="0">
                <a:ea typeface="ＭＳ Ｐゴシック" pitchFamily="-108" charset="-128"/>
                <a:cs typeface="ＭＳ Ｐゴシック" pitchFamily="-108" charset="-128"/>
              </a:rPr>
              <a:t>Swain, G. (Nov. 2007).  </a:t>
            </a:r>
            <a:r>
              <a:rPr lang="en-US" sz="1200" i="1" dirty="0" smtClean="0">
                <a:ea typeface="ＭＳ Ｐゴシック" pitchFamily="-108" charset="-128"/>
                <a:cs typeface="ＭＳ Ｐゴシック" pitchFamily="-108" charset="-128"/>
              </a:rPr>
              <a:t>State responses to federalism</a:t>
            </a:r>
            <a:r>
              <a:rPr lang="en-US" sz="1200" dirty="0" smtClean="0">
                <a:ea typeface="ＭＳ Ｐゴシック" pitchFamily="-108" charset="-128"/>
                <a:cs typeface="ＭＳ Ｐゴシック" pitchFamily="-108" charset="-128"/>
              </a:rPr>
              <a:t>. Trends in America: The Council of State Governments. Retrieved October 12, 2008, from </a:t>
            </a:r>
            <a:r>
              <a:rPr lang="en-US" sz="1200" dirty="0" smtClean="0">
                <a:ea typeface="ＭＳ Ｐゴシック" pitchFamily="-108" charset="-128"/>
                <a:cs typeface="ＭＳ Ｐゴシック" pitchFamily="-108" charset="-128"/>
                <a:hlinkClick r:id="rId3"/>
              </a:rPr>
              <a:t>http://www.csg.org/pubs/Documents/</a:t>
            </a:r>
            <a:r>
              <a:rPr lang="en-US" sz="1200" dirty="0" smtClean="0">
                <a:ea typeface="ＭＳ Ｐゴシック" pitchFamily="-108" charset="-128"/>
                <a:cs typeface="ＭＳ Ｐゴシック" pitchFamily="-108" charset="-128"/>
                <a:hlinkClick r:id="rId3"/>
              </a:rPr>
              <a:t>TIA_StateResponsestoFederalism.pdf</a:t>
            </a:r>
            <a:endParaRPr lang="en-US" sz="1200" dirty="0" smtClean="0">
              <a:ea typeface="ＭＳ Ｐゴシック" pitchFamily="-108" charset="-128"/>
              <a:cs typeface="ＭＳ Ｐゴシック" pitchFamily="-108" charset="-128"/>
            </a:endParaRPr>
          </a:p>
          <a:p>
            <a:pPr>
              <a:lnSpc>
                <a:spcPct val="150000"/>
              </a:lnSpc>
              <a:buFont typeface="Wingdings" pitchFamily="-108" charset="2"/>
              <a:buNone/>
            </a:pPr>
            <a:endParaRPr lang="en-US" sz="1600" dirty="0" smtClean="0">
              <a:ea typeface="ＭＳ Ｐゴシック" pitchFamily="-108" charset="-128"/>
              <a:cs typeface="ＭＳ Ｐゴシック" pitchFamily="-108" charset="-128"/>
            </a:endParaRPr>
          </a:p>
          <a:p>
            <a:pPr>
              <a:lnSpc>
                <a:spcPct val="150000"/>
              </a:lnSpc>
              <a:buFont typeface="Wingdings" pitchFamily="-108" charset="2"/>
              <a:buNone/>
            </a:pPr>
            <a:endParaRPr lang="en-US" sz="1600" dirty="0" smtClean="0">
              <a:ea typeface="ＭＳ Ｐゴシック" pitchFamily="-108" charset="-128"/>
              <a:cs typeface="ＭＳ Ｐゴシック" pitchFamily="-108" charset="-128"/>
            </a:endParaRPr>
          </a:p>
          <a:p>
            <a:pPr>
              <a:lnSpc>
                <a:spcPct val="150000"/>
              </a:lnSpc>
              <a:buFont typeface="Wingdings" pitchFamily="-108" charset="2"/>
              <a:buNone/>
            </a:pPr>
            <a:endParaRPr lang="en-US" sz="1600" dirty="0" smtClean="0">
              <a:ea typeface="ＭＳ Ｐゴシック" pitchFamily="-108" charset="-128"/>
              <a:cs typeface="ＭＳ Ｐゴシック" pitchFamily="-108" charset="-128"/>
            </a:endParaRPr>
          </a:p>
          <a:p>
            <a:pPr>
              <a:lnSpc>
                <a:spcPct val="150000"/>
              </a:lnSpc>
              <a:buFont typeface="Wingdings" pitchFamily="-108" charset="2"/>
              <a:buNone/>
            </a:pPr>
            <a:endParaRPr lang="en-US" sz="1600" dirty="0" smtClean="0">
              <a:ea typeface="ＭＳ Ｐゴシック" pitchFamily="-108" charset="-128"/>
              <a:cs typeface="ＭＳ Ｐゴシック" pitchFamily="-108" charset="-128"/>
            </a:endParaRPr>
          </a:p>
          <a:p>
            <a:pPr>
              <a:lnSpc>
                <a:spcPct val="150000"/>
              </a:lnSpc>
              <a:buFont typeface="Wingdings" pitchFamily="-108" charset="2"/>
              <a:buNone/>
            </a:pPr>
            <a:endParaRPr lang="en-US" sz="1600" dirty="0" smtClean="0">
              <a:ea typeface="ＭＳ Ｐゴシック" pitchFamily="-108" charset="-128"/>
              <a:cs typeface="ＭＳ Ｐゴシック" pitchFamily="-108" charset="-12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81000" y="617538"/>
            <a:ext cx="3344862" cy="1211262"/>
          </a:xfrm>
        </p:spPr>
        <p:txBody>
          <a:bodyPr/>
          <a:lstStyle/>
          <a:p>
            <a:pPr eaLnBrk="1" hangingPunct="1"/>
            <a:r>
              <a:rPr lang="en-US" dirty="0" smtClean="0">
                <a:ea typeface="ＭＳ Ｐゴシック" pitchFamily="-108" charset="-128"/>
                <a:cs typeface="ＭＳ Ｐゴシック" pitchFamily="-108" charset="-128"/>
              </a:rPr>
              <a:t>NDEA-1958</a:t>
            </a:r>
          </a:p>
        </p:txBody>
      </p:sp>
      <p:sp>
        <p:nvSpPr>
          <p:cNvPr id="18435" name="Rectangle 3"/>
          <p:cNvSpPr>
            <a:spLocks noGrp="1" noChangeArrowheads="1"/>
          </p:cNvSpPr>
          <p:nvPr>
            <p:ph sz="quarter" idx="1"/>
          </p:nvPr>
        </p:nvSpPr>
        <p:spPr>
          <a:xfrm>
            <a:off x="381000" y="1828800"/>
            <a:ext cx="5943600" cy="3271838"/>
          </a:xfrm>
        </p:spPr>
        <p:txBody>
          <a:bodyPr>
            <a:normAutofit/>
          </a:bodyPr>
          <a:lstStyle/>
          <a:p>
            <a:pPr marL="0" indent="0" eaLnBrk="1" hangingPunct="1">
              <a:lnSpc>
                <a:spcPct val="90000"/>
              </a:lnSpc>
              <a:spcBef>
                <a:spcPts val="0"/>
              </a:spcBef>
              <a:spcAft>
                <a:spcPts val="0"/>
              </a:spcAft>
              <a:buFont typeface="Wingdings" charset="2"/>
              <a:buNone/>
              <a:defRPr/>
            </a:pPr>
            <a:endParaRPr lang="en-US" sz="1800" dirty="0" smtClean="0">
              <a:latin typeface="Arial" charset="0"/>
            </a:endParaRPr>
          </a:p>
          <a:p>
            <a:pPr marL="0" indent="0" eaLnBrk="1" hangingPunct="1">
              <a:lnSpc>
                <a:spcPct val="90000"/>
              </a:lnSpc>
              <a:spcBef>
                <a:spcPts val="0"/>
              </a:spcBef>
              <a:spcAft>
                <a:spcPts val="0"/>
              </a:spcAft>
              <a:buFont typeface="Wingdings" charset="2"/>
              <a:buNone/>
              <a:defRPr/>
            </a:pPr>
            <a:r>
              <a:rPr lang="en-US" sz="1800" dirty="0" smtClean="0">
                <a:latin typeface="Arial" charset="0"/>
              </a:rPr>
              <a:t>The </a:t>
            </a:r>
            <a:r>
              <a:rPr lang="en-US" sz="1800" b="1" i="1" dirty="0" smtClean="0">
                <a:latin typeface="Arial" charset="0"/>
              </a:rPr>
              <a:t>National Defense Education Act</a:t>
            </a:r>
            <a:r>
              <a:rPr lang="en-US" sz="1800" dirty="0" smtClean="0">
                <a:latin typeface="Arial" charset="0"/>
              </a:rPr>
              <a:t> (NDEA) </a:t>
            </a:r>
            <a:r>
              <a:rPr lang="en-US" sz="1800" dirty="0" smtClean="0"/>
              <a:t>Public Law 85-864,</a:t>
            </a:r>
            <a:r>
              <a:rPr lang="en-US" sz="1800" dirty="0" smtClean="0">
                <a:latin typeface="Arial" charset="0"/>
              </a:rPr>
              <a:t>  </a:t>
            </a:r>
          </a:p>
          <a:p>
            <a:pPr marL="0" indent="0" eaLnBrk="1" hangingPunct="1">
              <a:lnSpc>
                <a:spcPct val="90000"/>
              </a:lnSpc>
              <a:spcBef>
                <a:spcPts val="0"/>
              </a:spcBef>
              <a:spcAft>
                <a:spcPts val="0"/>
              </a:spcAft>
              <a:buFont typeface="Wingdings" charset="2"/>
              <a:buNone/>
              <a:defRPr/>
            </a:pPr>
            <a:endParaRPr lang="en-US" sz="1800" dirty="0" smtClean="0">
              <a:latin typeface="Arial" charset="0"/>
            </a:endParaRPr>
          </a:p>
          <a:p>
            <a:pPr marL="0" indent="0" eaLnBrk="1" hangingPunct="1">
              <a:lnSpc>
                <a:spcPct val="90000"/>
              </a:lnSpc>
              <a:spcBef>
                <a:spcPts val="0"/>
              </a:spcBef>
              <a:spcAft>
                <a:spcPts val="0"/>
              </a:spcAft>
              <a:buFont typeface="Wingdings" charset="2"/>
              <a:buNone/>
              <a:defRPr/>
            </a:pPr>
            <a:r>
              <a:rPr lang="en-US" sz="1800" dirty="0" smtClean="0">
                <a:latin typeface="Arial" charset="0"/>
              </a:rPr>
              <a:t>United States Act of Congress, passed in 1958 </a:t>
            </a:r>
          </a:p>
          <a:p>
            <a:pPr marL="0" indent="0" eaLnBrk="1" hangingPunct="1">
              <a:lnSpc>
                <a:spcPct val="90000"/>
              </a:lnSpc>
              <a:spcBef>
                <a:spcPts val="0"/>
              </a:spcBef>
              <a:spcAft>
                <a:spcPts val="0"/>
              </a:spcAft>
              <a:buFont typeface="Wingdings" charset="2"/>
              <a:buNone/>
              <a:defRPr/>
            </a:pPr>
            <a:endParaRPr lang="en-US" sz="1800" dirty="0" smtClean="0">
              <a:latin typeface="Arial" charset="0"/>
            </a:endParaRPr>
          </a:p>
          <a:p>
            <a:pPr marL="0" indent="0" eaLnBrk="1" hangingPunct="1">
              <a:lnSpc>
                <a:spcPct val="90000"/>
              </a:lnSpc>
              <a:spcBef>
                <a:spcPts val="0"/>
              </a:spcBef>
              <a:spcAft>
                <a:spcPts val="0"/>
              </a:spcAft>
              <a:buFont typeface="Wingdings" charset="2"/>
              <a:buNone/>
              <a:defRPr/>
            </a:pPr>
            <a:r>
              <a:rPr lang="en-US" sz="1800" dirty="0" smtClean="0">
                <a:latin typeface="Arial" charset="0"/>
              </a:rPr>
              <a:t>Provided aid to education in the United States at all levels, both public and private. </a:t>
            </a:r>
          </a:p>
          <a:p>
            <a:pPr marL="0" indent="0" eaLnBrk="1" hangingPunct="1">
              <a:lnSpc>
                <a:spcPct val="90000"/>
              </a:lnSpc>
              <a:spcBef>
                <a:spcPts val="0"/>
              </a:spcBef>
              <a:spcAft>
                <a:spcPts val="0"/>
              </a:spcAft>
              <a:buFont typeface="Wingdings" charset="2"/>
              <a:buNone/>
              <a:defRPr/>
            </a:pPr>
            <a:endParaRPr lang="en-US" sz="2400" dirty="0" smtClean="0"/>
          </a:p>
          <a:p>
            <a:pPr eaLnBrk="1" hangingPunct="1">
              <a:lnSpc>
                <a:spcPct val="90000"/>
              </a:lnSpc>
              <a:spcAft>
                <a:spcPts val="600"/>
              </a:spcAft>
              <a:buFont typeface="Wingdings" charset="2"/>
              <a:buChar char="n"/>
              <a:defRPr/>
            </a:pPr>
            <a:endParaRPr lang="en-US" sz="2400" dirty="0"/>
          </a:p>
        </p:txBody>
      </p:sp>
      <p:sp>
        <p:nvSpPr>
          <p:cNvPr id="19460" name="Rectangle 4"/>
          <p:cNvSpPr>
            <a:spLocks noChangeArrowheads="1"/>
          </p:cNvSpPr>
          <p:nvPr/>
        </p:nvSpPr>
        <p:spPr bwMode="auto">
          <a:xfrm>
            <a:off x="4962525" y="-815975"/>
            <a:ext cx="2286000" cy="461962"/>
          </a:xfrm>
          <a:prstGeom prst="rect">
            <a:avLst/>
          </a:prstGeom>
          <a:noFill/>
          <a:ln w="9525">
            <a:noFill/>
            <a:miter lim="800000"/>
            <a:headEnd/>
            <a:tailEnd/>
          </a:ln>
        </p:spPr>
        <p:txBody>
          <a:bodyPr>
            <a:prstTxWarp prst="textNoShape">
              <a:avLst/>
            </a:prstTxWarp>
            <a:spAutoFit/>
          </a:bodyPr>
          <a:lstStyle/>
          <a:p>
            <a:endParaRPr lang="en-US"/>
          </a:p>
        </p:txBody>
      </p:sp>
      <p:pic>
        <p:nvPicPr>
          <p:cNvPr id="19461" name="Picture 6"/>
          <p:cNvPicPr>
            <a:picLocks noChangeAspect="1"/>
          </p:cNvPicPr>
          <p:nvPr/>
        </p:nvPicPr>
        <p:blipFill>
          <a:blip r:embed="rId3"/>
          <a:srcRect/>
          <a:stretch>
            <a:fillRect/>
          </a:stretch>
        </p:blipFill>
        <p:spPr bwMode="auto">
          <a:xfrm>
            <a:off x="6705600" y="1828800"/>
            <a:ext cx="2211388" cy="3276600"/>
          </a:xfrm>
          <a:prstGeom prst="rect">
            <a:avLst/>
          </a:prstGeom>
          <a:noFill/>
          <a:ln w="9525">
            <a:noFill/>
            <a:miter lim="800000"/>
            <a:headEnd/>
            <a:tailEnd/>
          </a:ln>
        </p:spPr>
      </p:pic>
      <p:sp>
        <p:nvSpPr>
          <p:cNvPr id="19462" name="Rectangle 8"/>
          <p:cNvSpPr>
            <a:spLocks noChangeArrowheads="1"/>
          </p:cNvSpPr>
          <p:nvPr/>
        </p:nvSpPr>
        <p:spPr bwMode="auto">
          <a:xfrm>
            <a:off x="6705600" y="5100638"/>
            <a:ext cx="3581400" cy="461962"/>
          </a:xfrm>
          <a:prstGeom prst="rect">
            <a:avLst/>
          </a:prstGeom>
          <a:noFill/>
          <a:ln w="9525">
            <a:noFill/>
            <a:miter lim="800000"/>
            <a:headEnd/>
            <a:tailEnd/>
          </a:ln>
        </p:spPr>
        <p:txBody>
          <a:bodyPr>
            <a:prstTxWarp prst="textNoShape">
              <a:avLst/>
            </a:prstTxWarp>
            <a:spAutoFit/>
          </a:bodyPr>
          <a:lstStyle/>
          <a:p>
            <a:r>
              <a:rPr lang="en-US"/>
              <a:t>     Sputnik</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ea typeface="ＭＳ Ｐゴシック" pitchFamily="-108" charset="-128"/>
                <a:cs typeface="ＭＳ Ｐゴシック" pitchFamily="-108" charset="-128"/>
              </a:rPr>
              <a:t>Civil Rights Act of 1964</a:t>
            </a:r>
          </a:p>
        </p:txBody>
      </p:sp>
      <p:sp>
        <p:nvSpPr>
          <p:cNvPr id="20483" name="Rectangle 3"/>
          <p:cNvSpPr>
            <a:spLocks noGrp="1" noChangeArrowheads="1"/>
          </p:cNvSpPr>
          <p:nvPr>
            <p:ph sz="quarter" idx="1"/>
          </p:nvPr>
        </p:nvSpPr>
        <p:spPr>
          <a:xfrm>
            <a:off x="152400" y="2017713"/>
            <a:ext cx="8763000" cy="4230687"/>
          </a:xfrm>
        </p:spPr>
        <p:txBody>
          <a:bodyPr/>
          <a:lstStyle/>
          <a:p>
            <a:pPr eaLnBrk="1" hangingPunct="1">
              <a:lnSpc>
                <a:spcPct val="90000"/>
              </a:lnSpc>
              <a:spcAft>
                <a:spcPts val="600"/>
              </a:spcAft>
            </a:pPr>
            <a:endParaRPr lang="en-US" sz="2400">
              <a:ea typeface="ＭＳ Ｐゴシック" pitchFamily="-108" charset="-128"/>
              <a:cs typeface="ＭＳ Ｐゴシック" pitchFamily="-108" charset="-128"/>
            </a:endParaRPr>
          </a:p>
          <a:p>
            <a:pPr eaLnBrk="1" hangingPunct="1">
              <a:lnSpc>
                <a:spcPct val="90000"/>
              </a:lnSpc>
            </a:pPr>
            <a:endParaRPr lang="en-US" sz="2400">
              <a:ea typeface="ＭＳ Ｐゴシック" pitchFamily="-108" charset="-128"/>
              <a:cs typeface="ＭＳ Ｐゴシック" pitchFamily="-108" charset="-128"/>
            </a:endParaRPr>
          </a:p>
        </p:txBody>
      </p:sp>
      <p:sp>
        <p:nvSpPr>
          <p:cNvPr id="20484" name="Text Box 6"/>
          <p:cNvSpPr txBox="1">
            <a:spLocks noChangeArrowheads="1"/>
          </p:cNvSpPr>
          <p:nvPr/>
        </p:nvSpPr>
        <p:spPr bwMode="auto">
          <a:xfrm>
            <a:off x="304800" y="2057400"/>
            <a:ext cx="5029200" cy="2308324"/>
          </a:xfrm>
          <a:prstGeom prst="rect">
            <a:avLst/>
          </a:prstGeom>
          <a:noFill/>
          <a:ln w="9525">
            <a:noFill/>
            <a:miter lim="800000"/>
            <a:headEnd/>
            <a:tailEnd/>
          </a:ln>
        </p:spPr>
        <p:txBody>
          <a:bodyPr>
            <a:prstTxWarp prst="textNoShape">
              <a:avLst/>
            </a:prstTxWarp>
            <a:spAutoFit/>
          </a:bodyPr>
          <a:lstStyle/>
          <a:p>
            <a:pPr>
              <a:spcBef>
                <a:spcPct val="50000"/>
              </a:spcBef>
            </a:pPr>
            <a:r>
              <a:rPr lang="en-US" sz="1800" i="1" dirty="0">
                <a:solidFill>
                  <a:srgbClr val="000000"/>
                </a:solidFill>
                <a:latin typeface="Arial" pitchFamily="-108" charset="0"/>
              </a:rPr>
              <a:t>The </a:t>
            </a:r>
            <a:r>
              <a:rPr lang="en-US" sz="1800" b="1" i="1" dirty="0">
                <a:solidFill>
                  <a:srgbClr val="000000"/>
                </a:solidFill>
                <a:latin typeface="Arial" pitchFamily="-108" charset="0"/>
              </a:rPr>
              <a:t>Civil Rights Act of 1964</a:t>
            </a:r>
            <a:r>
              <a:rPr lang="en-US" sz="1800" i="1" dirty="0" smtClean="0">
                <a:solidFill>
                  <a:srgbClr val="000000"/>
                </a:solidFill>
                <a:latin typeface="Arial" pitchFamily="-108" charset="0"/>
              </a:rPr>
              <a:t> </a:t>
            </a:r>
          </a:p>
          <a:p>
            <a:pPr>
              <a:spcBef>
                <a:spcPct val="50000"/>
              </a:spcBef>
            </a:pPr>
            <a:r>
              <a:rPr lang="en-US" sz="1800" dirty="0" smtClean="0">
                <a:solidFill>
                  <a:srgbClr val="000000"/>
                </a:solidFill>
                <a:latin typeface="Arial" pitchFamily="-108" charset="0"/>
              </a:rPr>
              <a:t>(</a:t>
            </a:r>
            <a:r>
              <a:rPr lang="en-US" sz="1800" dirty="0" err="1">
                <a:solidFill>
                  <a:srgbClr val="000000"/>
                </a:solidFill>
                <a:latin typeface="Arial" pitchFamily="-108" charset="0"/>
              </a:rPr>
              <a:t>Pub.L</a:t>
            </a:r>
            <a:r>
              <a:rPr lang="en-US" sz="1800" dirty="0">
                <a:solidFill>
                  <a:srgbClr val="000000"/>
                </a:solidFill>
                <a:latin typeface="Arial" pitchFamily="-108" charset="0"/>
              </a:rPr>
              <a:t>.  88-352, 78 Stat. 241, July 2, 1964) was landmark legislation in the United </a:t>
            </a:r>
            <a:r>
              <a:rPr lang="en-US" sz="1800" dirty="0" smtClean="0">
                <a:solidFill>
                  <a:srgbClr val="000000"/>
                </a:solidFill>
                <a:latin typeface="Arial" pitchFamily="-108" charset="0"/>
              </a:rPr>
              <a:t>States</a:t>
            </a:r>
            <a:r>
              <a:rPr lang="en-US" dirty="0" smtClean="0">
                <a:solidFill>
                  <a:srgbClr val="000000"/>
                </a:solidFill>
                <a:latin typeface="Arial" pitchFamily="-108" charset="0"/>
              </a:rPr>
              <a:t>.</a:t>
            </a:r>
            <a:endParaRPr lang="en-US" sz="1800" dirty="0" smtClean="0">
              <a:solidFill>
                <a:srgbClr val="000000"/>
              </a:solidFill>
              <a:latin typeface="Arial" pitchFamily="-108" charset="0"/>
            </a:endParaRPr>
          </a:p>
          <a:p>
            <a:pPr>
              <a:spcBef>
                <a:spcPct val="50000"/>
              </a:spcBef>
            </a:pPr>
            <a:r>
              <a:rPr lang="en-US" dirty="0" smtClean="0">
                <a:solidFill>
                  <a:srgbClr val="000000"/>
                </a:solidFill>
                <a:latin typeface="Arial" pitchFamily="-108" charset="0"/>
              </a:rPr>
              <a:t>O</a:t>
            </a:r>
            <a:r>
              <a:rPr lang="en-US" sz="1800" dirty="0" smtClean="0">
                <a:solidFill>
                  <a:srgbClr val="000000"/>
                </a:solidFill>
                <a:latin typeface="Arial" pitchFamily="-108" charset="0"/>
              </a:rPr>
              <a:t>utlawed </a:t>
            </a:r>
            <a:r>
              <a:rPr lang="en-US" sz="1800" dirty="0">
                <a:solidFill>
                  <a:srgbClr val="000000"/>
                </a:solidFill>
                <a:latin typeface="Arial" pitchFamily="-108" charset="0"/>
              </a:rPr>
              <a:t>discrimination based on race, color, religion, sex, or national origin: in voting, employment, and public services, such as transportation.</a:t>
            </a:r>
            <a:r>
              <a:rPr lang="en-US" sz="1800" dirty="0" smtClean="0">
                <a:solidFill>
                  <a:srgbClr val="000000"/>
                </a:solidFill>
                <a:latin typeface="Arial" pitchFamily="-108" charset="0"/>
              </a:rPr>
              <a:t> </a:t>
            </a:r>
            <a:endParaRPr lang="en-US" dirty="0">
              <a:solidFill>
                <a:srgbClr val="000000"/>
              </a:solidFill>
              <a:latin typeface="Helvetica" pitchFamily="-108" charset="0"/>
            </a:endParaRPr>
          </a:p>
        </p:txBody>
      </p:sp>
      <p:pic>
        <p:nvPicPr>
          <p:cNvPr id="20485" name="Picture 4"/>
          <p:cNvPicPr>
            <a:picLocks noChangeAspect="1"/>
          </p:cNvPicPr>
          <p:nvPr/>
        </p:nvPicPr>
        <p:blipFill>
          <a:blip r:embed="rId3"/>
          <a:srcRect/>
          <a:stretch>
            <a:fillRect/>
          </a:stretch>
        </p:blipFill>
        <p:spPr bwMode="auto">
          <a:xfrm>
            <a:off x="5410200" y="1905000"/>
            <a:ext cx="3505200" cy="4089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ea typeface="ＭＳ Ｐゴシック" pitchFamily="-108" charset="-128"/>
                <a:cs typeface="ＭＳ Ｐゴシック" pitchFamily="-108" charset="-128"/>
              </a:rPr>
              <a:t>ESEA-1965</a:t>
            </a:r>
          </a:p>
        </p:txBody>
      </p:sp>
      <p:sp>
        <p:nvSpPr>
          <p:cNvPr id="21507" name="Rectangle 3"/>
          <p:cNvSpPr>
            <a:spLocks noGrp="1" noChangeArrowheads="1"/>
          </p:cNvSpPr>
          <p:nvPr>
            <p:ph sz="quarter" idx="1"/>
          </p:nvPr>
        </p:nvSpPr>
        <p:spPr>
          <a:xfrm>
            <a:off x="152400" y="2017713"/>
            <a:ext cx="5486400" cy="4459287"/>
          </a:xfrm>
        </p:spPr>
        <p:txBody>
          <a:bodyPr/>
          <a:lstStyle/>
          <a:p>
            <a:pPr eaLnBrk="1" hangingPunct="1"/>
            <a:r>
              <a:rPr lang="en-US" sz="1800" b="1" i="1" dirty="0">
                <a:solidFill>
                  <a:srgbClr val="000000"/>
                </a:solidFill>
                <a:latin typeface="Arial" pitchFamily="-108" charset="0"/>
                <a:ea typeface="ＭＳ Ｐゴシック" pitchFamily="-108" charset="-128"/>
                <a:cs typeface="ＭＳ Ｐゴシック" pitchFamily="-108" charset="-128"/>
              </a:rPr>
              <a:t>The</a:t>
            </a:r>
            <a:r>
              <a:rPr lang="en-US" sz="1800" i="1" dirty="0">
                <a:solidFill>
                  <a:srgbClr val="000000"/>
                </a:solidFill>
                <a:latin typeface="Arial" pitchFamily="-108" charset="0"/>
                <a:ea typeface="ＭＳ Ｐゴシック" pitchFamily="-108" charset="-128"/>
                <a:cs typeface="ＭＳ Ｐゴシック" pitchFamily="-108" charset="-128"/>
              </a:rPr>
              <a:t> </a:t>
            </a:r>
            <a:r>
              <a:rPr lang="en-US" sz="1800" b="1" i="1" dirty="0">
                <a:solidFill>
                  <a:srgbClr val="000000"/>
                </a:solidFill>
                <a:latin typeface="Arial" pitchFamily="-108" charset="0"/>
                <a:ea typeface="ＭＳ Ｐゴシック" pitchFamily="-108" charset="-128"/>
                <a:cs typeface="ＭＳ Ｐゴシック" pitchFamily="-108" charset="-128"/>
              </a:rPr>
              <a:t>Elementary and Secondary Education Act</a:t>
            </a:r>
            <a:r>
              <a:rPr lang="en-US" sz="1800" i="1" dirty="0">
                <a:solidFill>
                  <a:srgbClr val="000000"/>
                </a:solidFill>
                <a:latin typeface="Arial" pitchFamily="-108" charset="0"/>
                <a:ea typeface="ＭＳ Ｐゴシック" pitchFamily="-108" charset="-128"/>
                <a:cs typeface="ＭＳ Ｐゴシック" pitchFamily="-108" charset="-128"/>
              </a:rPr>
              <a:t> </a:t>
            </a:r>
            <a:r>
              <a:rPr lang="en-US" sz="1800" dirty="0">
                <a:solidFill>
                  <a:srgbClr val="000000"/>
                </a:solidFill>
                <a:latin typeface="Arial" pitchFamily="-108" charset="0"/>
                <a:ea typeface="ＭＳ Ｐゴシック" pitchFamily="-108" charset="-128"/>
                <a:cs typeface="ＭＳ Ｐゴシック" pitchFamily="-108" charset="-128"/>
              </a:rPr>
              <a:t>(ESEA) (</a:t>
            </a:r>
            <a:r>
              <a:rPr lang="en-US" sz="1800" dirty="0" err="1">
                <a:solidFill>
                  <a:srgbClr val="000000"/>
                </a:solidFill>
                <a:latin typeface="Arial" pitchFamily="-108" charset="0"/>
                <a:ea typeface="ＭＳ Ｐゴシック" pitchFamily="-108" charset="-128"/>
                <a:cs typeface="ＭＳ Ｐゴシック" pitchFamily="-108" charset="-128"/>
              </a:rPr>
              <a:t>Pub.L</a:t>
            </a:r>
            <a:r>
              <a:rPr lang="en-US" sz="1800" dirty="0">
                <a:solidFill>
                  <a:srgbClr val="000000"/>
                </a:solidFill>
                <a:latin typeface="Arial" pitchFamily="-108" charset="0"/>
                <a:ea typeface="ＭＳ Ｐゴシック" pitchFamily="-108" charset="-128"/>
                <a:cs typeface="ＭＳ Ｐゴシック" pitchFamily="-108" charset="-128"/>
              </a:rPr>
              <a:t>. 89-10, 79 Stat. 77, 20 U.S.C. ch.70) is a United States federal statute enacted April 11, 1965.</a:t>
            </a:r>
            <a:r>
              <a:rPr lang="en-US" sz="1800" dirty="0" smtClean="0">
                <a:solidFill>
                  <a:srgbClr val="000000"/>
                </a:solidFill>
                <a:latin typeface="Arial" pitchFamily="-108" charset="0"/>
                <a:ea typeface="ＭＳ Ｐゴシック" pitchFamily="-108" charset="-128"/>
                <a:cs typeface="ＭＳ Ｐゴシック" pitchFamily="-108" charset="-128"/>
              </a:rPr>
              <a:t> </a:t>
            </a:r>
          </a:p>
          <a:p>
            <a:pPr eaLnBrk="1" hangingPunct="1"/>
            <a:r>
              <a:rPr lang="en-US" sz="1800" dirty="0" smtClean="0">
                <a:solidFill>
                  <a:srgbClr val="000000"/>
                </a:solidFill>
                <a:latin typeface="Arial" pitchFamily="-108" charset="0"/>
                <a:ea typeface="ＭＳ Ｐゴシック" pitchFamily="-108" charset="-128"/>
                <a:cs typeface="ＭＳ Ｐゴシック" pitchFamily="-108" charset="-128"/>
              </a:rPr>
              <a:t>The </a:t>
            </a:r>
            <a:r>
              <a:rPr lang="en-US" sz="1800" dirty="0">
                <a:solidFill>
                  <a:srgbClr val="000000"/>
                </a:solidFill>
                <a:latin typeface="Arial" pitchFamily="-108" charset="0"/>
                <a:ea typeface="ＭＳ Ｐゴシック" pitchFamily="-108" charset="-128"/>
                <a:cs typeface="ＭＳ Ｐゴシック" pitchFamily="-108" charset="-128"/>
              </a:rPr>
              <a:t>Act was originally authorized through 1970, but it has been reauthorized </a:t>
            </a:r>
            <a:r>
              <a:rPr lang="en-US" sz="1800" b="1" dirty="0">
                <a:solidFill>
                  <a:srgbClr val="000000"/>
                </a:solidFill>
                <a:latin typeface="Arial" pitchFamily="-108" charset="0"/>
                <a:ea typeface="ＭＳ Ｐゴシック" pitchFamily="-108" charset="-128"/>
                <a:cs typeface="ＭＳ Ｐゴシック" pitchFamily="-108" charset="-128"/>
              </a:rPr>
              <a:t>every five years</a:t>
            </a:r>
            <a:r>
              <a:rPr lang="en-US" sz="1800" dirty="0">
                <a:solidFill>
                  <a:srgbClr val="000000"/>
                </a:solidFill>
                <a:latin typeface="Arial" pitchFamily="-108" charset="0"/>
                <a:ea typeface="ＭＳ Ｐゴシック" pitchFamily="-108" charset="-128"/>
                <a:cs typeface="ＭＳ Ｐゴシック" pitchFamily="-108" charset="-128"/>
              </a:rPr>
              <a:t> since enactment.</a:t>
            </a:r>
            <a:endParaRPr lang="en-US" sz="1800" dirty="0" smtClean="0">
              <a:solidFill>
                <a:srgbClr val="000000"/>
              </a:solidFill>
              <a:latin typeface="Arial" pitchFamily="-108" charset="0"/>
              <a:ea typeface="ＭＳ Ｐゴシック" pitchFamily="-108" charset="-128"/>
              <a:cs typeface="ＭＳ Ｐゴシック" pitchFamily="-108" charset="-128"/>
            </a:endParaRPr>
          </a:p>
          <a:p>
            <a:pPr eaLnBrk="1" hangingPunct="1"/>
            <a:r>
              <a:rPr lang="en-US" sz="1800" dirty="0" smtClean="0">
                <a:solidFill>
                  <a:srgbClr val="000000"/>
                </a:solidFill>
                <a:latin typeface="Arial" pitchFamily="-108" charset="0"/>
                <a:ea typeface="ＭＳ Ｐゴシック" pitchFamily="-108" charset="-128"/>
                <a:cs typeface="ＭＳ Ｐゴシック" pitchFamily="-108" charset="-128"/>
              </a:rPr>
              <a:t>Permitted Title </a:t>
            </a:r>
            <a:r>
              <a:rPr lang="en-US" sz="1800" dirty="0">
                <a:solidFill>
                  <a:srgbClr val="000000"/>
                </a:solidFill>
                <a:latin typeface="Arial" pitchFamily="-108" charset="0"/>
                <a:ea typeface="ＭＳ Ｐゴシック" pitchFamily="-108" charset="-128"/>
                <a:cs typeface="ＭＳ Ｐゴシック" pitchFamily="-108" charset="-128"/>
              </a:rPr>
              <a:t>I Funding-to distribute funding to schools and school districts with more than 40% of students from low-income families.</a:t>
            </a:r>
          </a:p>
          <a:p>
            <a:pPr eaLnBrk="1" hangingPunct="1"/>
            <a:endParaRPr lang="en-US" dirty="0">
              <a:ea typeface="ＭＳ Ｐゴシック" pitchFamily="-108" charset="-128"/>
              <a:cs typeface="ＭＳ Ｐゴシック" pitchFamily="-108" charset="-128"/>
            </a:endParaRPr>
          </a:p>
          <a:p>
            <a:pPr eaLnBrk="1" hangingPunct="1">
              <a:buFont typeface="Wingdings" pitchFamily="-108" charset="2"/>
              <a:buNone/>
            </a:pPr>
            <a:endParaRPr lang="en-US" dirty="0">
              <a:ea typeface="ＭＳ Ｐゴシック" pitchFamily="-108" charset="-128"/>
              <a:cs typeface="ＭＳ Ｐゴシック" pitchFamily="-108" charset="-128"/>
            </a:endParaRPr>
          </a:p>
          <a:p>
            <a:pPr eaLnBrk="1" hangingPunct="1"/>
            <a:endParaRPr lang="en-US" dirty="0">
              <a:ea typeface="ＭＳ Ｐゴシック" pitchFamily="-108" charset="-128"/>
              <a:cs typeface="ＭＳ Ｐゴシック" pitchFamily="-108" charset="-128"/>
            </a:endParaRPr>
          </a:p>
        </p:txBody>
      </p:sp>
      <p:pic>
        <p:nvPicPr>
          <p:cNvPr id="21508" name="Picture 3"/>
          <p:cNvPicPr>
            <a:picLocks noChangeAspect="1"/>
          </p:cNvPicPr>
          <p:nvPr/>
        </p:nvPicPr>
        <p:blipFill>
          <a:blip r:embed="rId3"/>
          <a:srcRect/>
          <a:stretch>
            <a:fillRect/>
          </a:stretch>
        </p:blipFill>
        <p:spPr bwMode="auto">
          <a:xfrm>
            <a:off x="5943600" y="1905000"/>
            <a:ext cx="2857500" cy="4292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ea typeface="ＭＳ Ｐゴシック" pitchFamily="-108" charset="-128"/>
                <a:cs typeface="ＭＳ Ｐゴシック" pitchFamily="-108" charset="-128"/>
              </a:rPr>
              <a:t>A Nation at Risk-1983</a:t>
            </a:r>
          </a:p>
        </p:txBody>
      </p:sp>
      <p:sp>
        <p:nvSpPr>
          <p:cNvPr id="22531" name="Rectangle 3"/>
          <p:cNvSpPr>
            <a:spLocks noGrp="1" noChangeArrowheads="1"/>
          </p:cNvSpPr>
          <p:nvPr>
            <p:ph sz="quarter" idx="1"/>
          </p:nvPr>
        </p:nvSpPr>
        <p:spPr>
          <a:xfrm>
            <a:off x="152400" y="2017713"/>
            <a:ext cx="5715000" cy="4306887"/>
          </a:xfrm>
        </p:spPr>
        <p:txBody>
          <a:bodyPr>
            <a:normAutofit/>
          </a:bodyPr>
          <a:lstStyle/>
          <a:p>
            <a:pPr eaLnBrk="1" hangingPunct="1"/>
            <a:r>
              <a:rPr lang="en-US" sz="1800" b="1" i="1" dirty="0">
                <a:solidFill>
                  <a:srgbClr val="000000"/>
                </a:solidFill>
                <a:ea typeface="ＭＳ Ｐゴシック" pitchFamily="-108" charset="-128"/>
                <a:cs typeface="ＭＳ Ｐゴシック" pitchFamily="-108" charset="-128"/>
              </a:rPr>
              <a:t>A Nation at Risk</a:t>
            </a:r>
            <a:r>
              <a:rPr lang="en-US" sz="1800" i="1" dirty="0">
                <a:solidFill>
                  <a:srgbClr val="000000"/>
                </a:solidFill>
                <a:ea typeface="ＭＳ Ｐゴシック" pitchFamily="-108" charset="-128"/>
                <a:cs typeface="ＭＳ Ｐゴシック" pitchFamily="-108" charset="-128"/>
              </a:rPr>
              <a:t> </a:t>
            </a:r>
            <a:r>
              <a:rPr lang="en-US" sz="1800" dirty="0">
                <a:solidFill>
                  <a:srgbClr val="000000"/>
                </a:solidFill>
                <a:ea typeface="ＭＳ Ｐゴシック" pitchFamily="-108" charset="-128"/>
                <a:cs typeface="ＭＳ Ｐゴシック" pitchFamily="-108" charset="-128"/>
              </a:rPr>
              <a:t>was the popular title of the 1983 report of American President Ronald Reagan's National Commission on Excellence in Education. The report called for greater federal support of education and included the claim that the nation was threatened by "a rising tide of mediocrity." A Nation At Risk is a reform based on the development of standards-based curricula. The focus is on outcomes of education in relation to standards of achievement, the idea being that student achievement and instructional programs were likely to improve.</a:t>
            </a:r>
            <a:r>
              <a:rPr lang="en-US" sz="1800" dirty="0" smtClean="0">
                <a:solidFill>
                  <a:srgbClr val="000000"/>
                </a:solidFill>
                <a:ea typeface="ＭＳ Ｐゴシック" pitchFamily="-108" charset="-128"/>
                <a:cs typeface="ＭＳ Ｐゴシック" pitchFamily="-108" charset="-128"/>
              </a:rPr>
              <a:t> </a:t>
            </a:r>
          </a:p>
          <a:p>
            <a:pPr eaLnBrk="1" hangingPunct="1">
              <a:lnSpc>
                <a:spcPct val="90000"/>
              </a:lnSpc>
            </a:pPr>
            <a:endParaRPr lang="en-US" sz="2800" dirty="0">
              <a:ea typeface="ＭＳ Ｐゴシック" pitchFamily="-108" charset="-128"/>
              <a:cs typeface="ＭＳ Ｐゴシック" pitchFamily="-108" charset="-128"/>
            </a:endParaRPr>
          </a:p>
          <a:p>
            <a:pPr eaLnBrk="1" hangingPunct="1">
              <a:lnSpc>
                <a:spcPct val="90000"/>
              </a:lnSpc>
            </a:pPr>
            <a:endParaRPr lang="en-US" sz="2800" dirty="0">
              <a:ea typeface="ＭＳ Ｐゴシック" pitchFamily="-108" charset="-128"/>
              <a:cs typeface="ＭＳ Ｐゴシック" pitchFamily="-108" charset="-128"/>
            </a:endParaRPr>
          </a:p>
        </p:txBody>
      </p:sp>
      <p:pic>
        <p:nvPicPr>
          <p:cNvPr id="22532" name="Picture 4"/>
          <p:cNvPicPr>
            <a:picLocks noChangeAspect="1"/>
          </p:cNvPicPr>
          <p:nvPr/>
        </p:nvPicPr>
        <p:blipFill>
          <a:blip r:embed="rId3"/>
          <a:srcRect/>
          <a:stretch>
            <a:fillRect/>
          </a:stretch>
        </p:blipFill>
        <p:spPr bwMode="auto">
          <a:xfrm>
            <a:off x="5943600" y="2209800"/>
            <a:ext cx="2743200" cy="3556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ea typeface="ＭＳ Ｐゴシック" pitchFamily="-108" charset="-128"/>
                <a:cs typeface="ＭＳ Ｐゴシック" pitchFamily="-108" charset="-128"/>
              </a:rPr>
              <a:t>IDEA-1990</a:t>
            </a:r>
          </a:p>
        </p:txBody>
      </p:sp>
      <p:sp>
        <p:nvSpPr>
          <p:cNvPr id="23555" name="Rectangle 3"/>
          <p:cNvSpPr>
            <a:spLocks noGrp="1" noChangeArrowheads="1"/>
          </p:cNvSpPr>
          <p:nvPr>
            <p:ph sz="quarter" idx="1"/>
          </p:nvPr>
        </p:nvSpPr>
        <p:spPr>
          <a:xfrm>
            <a:off x="152400" y="2017713"/>
            <a:ext cx="8802688" cy="4154487"/>
          </a:xfrm>
        </p:spPr>
        <p:txBody>
          <a:bodyPr/>
          <a:lstStyle/>
          <a:p>
            <a:pPr eaLnBrk="1" hangingPunct="1"/>
            <a:endParaRPr lang="en-US" sz="2800" dirty="0">
              <a:ea typeface="ＭＳ Ｐゴシック" pitchFamily="-108" charset="-128"/>
              <a:cs typeface="ＭＳ Ｐゴシック" pitchFamily="-108" charset="-128"/>
            </a:endParaRPr>
          </a:p>
          <a:p>
            <a:pPr eaLnBrk="1" hangingPunct="1">
              <a:lnSpc>
                <a:spcPct val="90000"/>
              </a:lnSpc>
              <a:buNone/>
            </a:pPr>
            <a:endParaRPr lang="en-US" sz="2800" dirty="0">
              <a:ea typeface="ＭＳ Ｐゴシック" pitchFamily="-108" charset="-128"/>
              <a:cs typeface="ＭＳ Ｐゴシック" pitchFamily="-108" charset="-128"/>
            </a:endParaRPr>
          </a:p>
        </p:txBody>
      </p:sp>
      <p:sp>
        <p:nvSpPr>
          <p:cNvPr id="23556" name="Text Box 6"/>
          <p:cNvSpPr txBox="1">
            <a:spLocks noChangeArrowheads="1"/>
          </p:cNvSpPr>
          <p:nvPr/>
        </p:nvSpPr>
        <p:spPr bwMode="auto">
          <a:xfrm>
            <a:off x="152400" y="1447800"/>
            <a:ext cx="5638800" cy="203132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b="1" i="1" dirty="0"/>
              <a:t>The Individuals with Disabilities Education Act </a:t>
            </a:r>
            <a:r>
              <a:rPr lang="en-US" sz="1800" dirty="0"/>
              <a:t>(IDEA)</a:t>
            </a:r>
            <a:r>
              <a:rPr lang="en-US" sz="1800" dirty="0" smtClean="0"/>
              <a:t> </a:t>
            </a:r>
          </a:p>
          <a:p>
            <a:pPr>
              <a:spcBef>
                <a:spcPct val="50000"/>
              </a:spcBef>
            </a:pPr>
            <a:r>
              <a:rPr lang="en-US" sz="1800" dirty="0" smtClean="0"/>
              <a:t>United </a:t>
            </a:r>
            <a:r>
              <a:rPr lang="en-US" sz="1800" dirty="0"/>
              <a:t>States federal law, 20 U.S.C. § 1400 et seq., (October 30, 1990)</a:t>
            </a:r>
            <a:r>
              <a:rPr lang="en-US" sz="1800" dirty="0" smtClean="0"/>
              <a:t> most </a:t>
            </a:r>
            <a:r>
              <a:rPr lang="en-US" sz="1800" dirty="0"/>
              <a:t>recently amended in </a:t>
            </a:r>
            <a:r>
              <a:rPr lang="en-US" sz="1800" dirty="0" smtClean="0"/>
              <a:t>2004.</a:t>
            </a:r>
          </a:p>
          <a:p>
            <a:pPr>
              <a:spcBef>
                <a:spcPct val="50000"/>
              </a:spcBef>
            </a:pPr>
            <a:r>
              <a:rPr lang="en-US" dirty="0" smtClean="0"/>
              <a:t>M</a:t>
            </a:r>
            <a:r>
              <a:rPr lang="en-US" sz="1800" dirty="0" smtClean="0"/>
              <a:t>eant </a:t>
            </a:r>
            <a:r>
              <a:rPr lang="en-US" sz="1800" dirty="0"/>
              <a:t>to ensure FAPE , a free appropriate public education) for students with disabilities, designed to their individualized needs in the </a:t>
            </a:r>
            <a:r>
              <a:rPr lang="en-US" sz="1800" i="1" dirty="0"/>
              <a:t>Least Restrictive Environment</a:t>
            </a:r>
            <a:r>
              <a:rPr lang="en-US" sz="1800" dirty="0"/>
              <a:t>.</a:t>
            </a:r>
            <a:r>
              <a:rPr lang="en-US" sz="1800" dirty="0" smtClean="0"/>
              <a:t> </a:t>
            </a:r>
            <a:endParaRPr lang="en-US" dirty="0"/>
          </a:p>
        </p:txBody>
      </p:sp>
      <p:pic>
        <p:nvPicPr>
          <p:cNvPr id="23557" name="Picture 4"/>
          <p:cNvPicPr>
            <a:picLocks noChangeAspect="1"/>
          </p:cNvPicPr>
          <p:nvPr/>
        </p:nvPicPr>
        <p:blipFill>
          <a:blip r:embed="rId3"/>
          <a:srcRect/>
          <a:stretch>
            <a:fillRect/>
          </a:stretch>
        </p:blipFill>
        <p:spPr bwMode="auto">
          <a:xfrm>
            <a:off x="5562600" y="1447800"/>
            <a:ext cx="3425825" cy="4191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ea typeface="ＭＳ Ｐゴシック" pitchFamily="-108" charset="-128"/>
                <a:cs typeface="ＭＳ Ｐゴシック" pitchFamily="-108" charset="-128"/>
              </a:rPr>
              <a:t>Goals 2000 (1994)</a:t>
            </a:r>
          </a:p>
        </p:txBody>
      </p:sp>
      <p:sp>
        <p:nvSpPr>
          <p:cNvPr id="24579" name="Rectangle 3"/>
          <p:cNvSpPr>
            <a:spLocks noGrp="1" noChangeArrowheads="1"/>
          </p:cNvSpPr>
          <p:nvPr>
            <p:ph sz="quarter" idx="1"/>
          </p:nvPr>
        </p:nvSpPr>
        <p:spPr>
          <a:xfrm>
            <a:off x="228600" y="1981200"/>
            <a:ext cx="8610600" cy="4572000"/>
          </a:xfrm>
        </p:spPr>
        <p:txBody>
          <a:bodyPr>
            <a:normAutofit/>
          </a:bodyPr>
          <a:lstStyle/>
          <a:p>
            <a:pPr eaLnBrk="1" hangingPunct="1">
              <a:lnSpc>
                <a:spcPct val="90000"/>
              </a:lnSpc>
              <a:spcBef>
                <a:spcPct val="50000"/>
              </a:spcBef>
              <a:buClrTx/>
              <a:buSzTx/>
              <a:buFontTx/>
              <a:buNone/>
            </a:pPr>
            <a:r>
              <a:rPr lang="en-US" sz="1800" dirty="0" smtClean="0">
                <a:latin typeface="Helvetica" pitchFamily="-108" charset="0"/>
                <a:ea typeface="ＭＳ Ｐゴシック" pitchFamily="-108" charset="-128"/>
                <a:cs typeface="ＭＳ Ｐゴシック" pitchFamily="-108" charset="-128"/>
              </a:rPr>
              <a:t>	</a:t>
            </a:r>
            <a:r>
              <a:rPr lang="en-US" sz="1800" dirty="0" smtClean="0">
                <a:latin typeface="+mj-lt"/>
                <a:ea typeface="ＭＳ Ｐゴシック" pitchFamily="-108" charset="-128"/>
                <a:cs typeface="ＭＳ Ｐゴシック" pitchFamily="-108" charset="-128"/>
              </a:rPr>
              <a:t>This </a:t>
            </a:r>
            <a:r>
              <a:rPr lang="en-US" sz="1800" dirty="0">
                <a:latin typeface="+mj-lt"/>
                <a:ea typeface="ＭＳ Ｐゴシック" pitchFamily="-108" charset="-128"/>
                <a:cs typeface="ＭＳ Ｐゴシック" pitchFamily="-108" charset="-128"/>
              </a:rPr>
              <a:t>is seen by many as the predecessor to No Child Left Behind which mandated measurable improvement in student achievement across all groups.</a:t>
            </a:r>
            <a:r>
              <a:rPr lang="en-US" sz="1800" dirty="0" smtClean="0">
                <a:latin typeface="+mj-lt"/>
                <a:ea typeface="ＭＳ Ｐゴシック" pitchFamily="-108" charset="-128"/>
                <a:cs typeface="ＭＳ Ｐゴシック" pitchFamily="-108" charset="-128"/>
              </a:rPr>
              <a:t> </a:t>
            </a:r>
          </a:p>
          <a:p>
            <a:pPr eaLnBrk="1" hangingPunct="1">
              <a:lnSpc>
                <a:spcPct val="90000"/>
              </a:lnSpc>
              <a:spcBef>
                <a:spcPct val="50000"/>
              </a:spcBef>
              <a:buClrTx/>
              <a:buSzTx/>
              <a:buFontTx/>
              <a:buNone/>
            </a:pPr>
            <a:r>
              <a:rPr lang="en-US" sz="1800" b="1" i="1" dirty="0" smtClean="0">
                <a:latin typeface="+mj-lt"/>
                <a:ea typeface="ＭＳ Ｐゴシック" pitchFamily="-108" charset="-128"/>
                <a:cs typeface="ＭＳ Ｐゴシック" pitchFamily="-108" charset="-128"/>
              </a:rPr>
              <a:t>The </a:t>
            </a:r>
            <a:r>
              <a:rPr lang="en-US" sz="1800" b="1" i="1" dirty="0">
                <a:latin typeface="+mj-lt"/>
                <a:ea typeface="ＭＳ Ｐゴシック" pitchFamily="-108" charset="-128"/>
                <a:cs typeface="ＭＳ Ｐゴシック" pitchFamily="-108" charset="-128"/>
              </a:rPr>
              <a:t>Goals 2000: Educate America Act </a:t>
            </a:r>
            <a:r>
              <a:rPr lang="en-US" sz="1800" i="1" dirty="0">
                <a:latin typeface="+mj-lt"/>
                <a:ea typeface="ＭＳ Ｐゴシック" pitchFamily="-108" charset="-128"/>
                <a:cs typeface="ＭＳ Ｐゴシック" pitchFamily="-108" charset="-128"/>
              </a:rPr>
              <a:t>(P.L. 103-227</a:t>
            </a:r>
            <a:r>
              <a:rPr lang="en-US" sz="1800" i="1" dirty="0" smtClean="0">
                <a:latin typeface="+mj-lt"/>
                <a:ea typeface="ＭＳ Ｐゴシック" pitchFamily="-108" charset="-128"/>
                <a:cs typeface="ＭＳ Ｐゴシック" pitchFamily="-108" charset="-128"/>
              </a:rPr>
              <a:t>)</a:t>
            </a:r>
            <a:r>
              <a:rPr lang="en-US" sz="1800" dirty="0" smtClean="0">
                <a:latin typeface="+mj-lt"/>
                <a:ea typeface="ＭＳ Ｐゴシック" pitchFamily="-108" charset="-128"/>
                <a:cs typeface="ＭＳ Ｐゴシック" pitchFamily="-108" charset="-128"/>
              </a:rPr>
              <a:t> </a:t>
            </a:r>
          </a:p>
          <a:p>
            <a:pPr eaLnBrk="1" hangingPunct="1">
              <a:lnSpc>
                <a:spcPct val="90000"/>
              </a:lnSpc>
              <a:spcBef>
                <a:spcPct val="50000"/>
              </a:spcBef>
              <a:buClrTx/>
              <a:buSzTx/>
              <a:buFontTx/>
              <a:buNone/>
            </a:pPr>
            <a:r>
              <a:rPr lang="en-US" sz="1800" dirty="0" smtClean="0">
                <a:latin typeface="+mj-lt"/>
                <a:ea typeface="ＭＳ Ｐゴシック" pitchFamily="-108" charset="-128"/>
                <a:cs typeface="ＭＳ Ｐゴシック" pitchFamily="-108" charset="-128"/>
              </a:rPr>
              <a:t>Signed </a:t>
            </a:r>
            <a:r>
              <a:rPr lang="en-US" sz="1800" dirty="0">
                <a:latin typeface="+mj-lt"/>
                <a:ea typeface="ＭＳ Ｐゴシック" pitchFamily="-108" charset="-128"/>
                <a:cs typeface="ＭＳ Ｐゴシック" pitchFamily="-108" charset="-128"/>
              </a:rPr>
              <a:t>into law on March 31, 1994. The Act provides resources to </a:t>
            </a:r>
            <a:r>
              <a:rPr lang="en-US" sz="1800" dirty="0" smtClean="0">
                <a:latin typeface="+mj-lt"/>
                <a:ea typeface="ＭＳ Ｐゴシック" pitchFamily="-108" charset="-128"/>
                <a:cs typeface="ＭＳ Ｐゴシック" pitchFamily="-108" charset="-128"/>
              </a:rPr>
              <a:t>states and </a:t>
            </a:r>
            <a:r>
              <a:rPr lang="en-US" sz="1800" dirty="0">
                <a:latin typeface="+mj-lt"/>
                <a:ea typeface="ＭＳ Ｐゴシック" pitchFamily="-108" charset="-128"/>
                <a:cs typeface="ＭＳ Ｐゴシック" pitchFamily="-108" charset="-128"/>
              </a:rPr>
              <a:t>communities to ensure that all students reach their full</a:t>
            </a:r>
            <a:r>
              <a:rPr lang="en-US" sz="1800" dirty="0" smtClean="0">
                <a:latin typeface="+mj-lt"/>
                <a:ea typeface="ＭＳ Ｐゴシック" pitchFamily="-108" charset="-128"/>
                <a:cs typeface="ＭＳ Ｐゴシック" pitchFamily="-108" charset="-128"/>
              </a:rPr>
              <a:t> potential. </a:t>
            </a:r>
          </a:p>
          <a:p>
            <a:pPr eaLnBrk="1" hangingPunct="1">
              <a:lnSpc>
                <a:spcPct val="90000"/>
              </a:lnSpc>
              <a:spcBef>
                <a:spcPct val="50000"/>
              </a:spcBef>
              <a:buClrTx/>
              <a:buSzTx/>
              <a:buFontTx/>
              <a:buNone/>
            </a:pPr>
            <a:r>
              <a:rPr lang="en-US" sz="1800" dirty="0">
                <a:latin typeface="+mj-lt"/>
                <a:ea typeface="ＭＳ Ｐゴシック" pitchFamily="-108" charset="-128"/>
                <a:cs typeface="ＭＳ Ｐゴシック" pitchFamily="-108" charset="-128"/>
              </a:rPr>
              <a:t>*National Standards are presented to the US Secretary of Education</a:t>
            </a:r>
          </a:p>
          <a:p>
            <a:pPr eaLnBrk="1" hangingPunct="1">
              <a:lnSpc>
                <a:spcPct val="90000"/>
              </a:lnSpc>
              <a:spcBef>
                <a:spcPct val="50000"/>
              </a:spcBef>
              <a:buClrTx/>
              <a:buSzTx/>
              <a:buFontTx/>
              <a:buNone/>
            </a:pPr>
            <a:endParaRPr lang="en-US" sz="1800" dirty="0">
              <a:ea typeface="ＭＳ Ｐゴシック" pitchFamily="-108" charset="-128"/>
              <a:cs typeface="ＭＳ Ｐゴシック" pitchFamily="-108" charset="-128"/>
            </a:endParaRPr>
          </a:p>
          <a:p>
            <a:pPr eaLnBrk="1" hangingPunct="1">
              <a:lnSpc>
                <a:spcPct val="90000"/>
              </a:lnSpc>
            </a:pPr>
            <a:endParaRPr lang="en-US" sz="1800" dirty="0">
              <a:ea typeface="ＭＳ Ｐゴシック" pitchFamily="-108" charset="-128"/>
              <a:cs typeface="ＭＳ Ｐゴシック" pitchFamily="-108" charset="-128"/>
            </a:endParaRPr>
          </a:p>
        </p:txBody>
      </p:sp>
      <p:pic>
        <p:nvPicPr>
          <p:cNvPr id="24580" name="Picture 4"/>
          <p:cNvPicPr>
            <a:picLocks noChangeAspect="1"/>
          </p:cNvPicPr>
          <p:nvPr/>
        </p:nvPicPr>
        <p:blipFill>
          <a:blip r:embed="rId3"/>
          <a:srcRect/>
          <a:stretch>
            <a:fillRect/>
          </a:stretch>
        </p:blipFill>
        <p:spPr bwMode="auto">
          <a:xfrm>
            <a:off x="7010400" y="152400"/>
            <a:ext cx="1244600" cy="1701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Origin.thmx</Template>
  <TotalTime>2932</TotalTime>
  <Words>5223</Words>
  <Application>Microsoft Macintosh PowerPoint</Application>
  <PresentationFormat>On-screen Show (4:3)</PresentationFormat>
  <Paragraphs>277</Paragraphs>
  <Slides>38</Slides>
  <Notes>8</Notes>
  <HiddenSlides>0</HiddenSlides>
  <MMClips>0</MMClips>
  <ScaleCrop>false</ScaleCrop>
  <HeadingPairs>
    <vt:vector size="4" baseType="variant">
      <vt:variant>
        <vt:lpstr>Design Template</vt:lpstr>
      </vt:variant>
      <vt:variant>
        <vt:i4>1</vt:i4>
      </vt:variant>
      <vt:variant>
        <vt:lpstr>Slide Titles</vt:lpstr>
      </vt:variant>
      <vt:variant>
        <vt:i4>38</vt:i4>
      </vt:variant>
    </vt:vector>
  </HeadingPairs>
  <TitlesOfParts>
    <vt:vector size="39" baseType="lpstr">
      <vt:lpstr>Origin</vt:lpstr>
      <vt:lpstr>Agenda</vt:lpstr>
      <vt:lpstr>AE 610: Survey of Art Education </vt:lpstr>
      <vt:lpstr>What led up to NCLB?</vt:lpstr>
      <vt:lpstr>NDEA-1958</vt:lpstr>
      <vt:lpstr>Civil Rights Act of 1964</vt:lpstr>
      <vt:lpstr>ESEA-1965</vt:lpstr>
      <vt:lpstr>A Nation at Risk-1983</vt:lpstr>
      <vt:lpstr>IDEA-1990</vt:lpstr>
      <vt:lpstr>Goals 2000 (1994)</vt:lpstr>
      <vt:lpstr>Education Sciences Reform Act (ESRA)</vt:lpstr>
      <vt:lpstr>NCLB-2001</vt:lpstr>
      <vt:lpstr>Major ideas of NCLB </vt:lpstr>
      <vt:lpstr>Intent of NCLB</vt:lpstr>
      <vt:lpstr>Four Pillars of NCLB</vt:lpstr>
      <vt:lpstr>Slide 15</vt:lpstr>
      <vt:lpstr>Ten Major Effects of NCLB from the Center on Education Policy-March ‘07</vt:lpstr>
      <vt:lpstr>Proponents maintain that NCLB ...   </vt:lpstr>
      <vt:lpstr>Critics maintain that NCLB ... </vt:lpstr>
      <vt:lpstr>Critics maintain that NCLB ... </vt:lpstr>
      <vt:lpstr>Critics maintain that NCLB ... </vt:lpstr>
      <vt:lpstr>NEA/ Real-World Effects of NCLB </vt:lpstr>
      <vt:lpstr>NEA/ Real-World Effects of NCLB </vt:lpstr>
      <vt:lpstr>What has happened in TN</vt:lpstr>
      <vt:lpstr>Flexibility for No Child Left Behind The U.S. Department of Education is inviting each State educational agency (SEA) to request flexibility on behalf of itself, its local educational agencies, and schools, in order to better focus on improving student learning and increasing the quality of instruction. This voluntary opportunity will provide educators and State and local leaders with flexibility regarding specific requirements of the No Child Left Behind Act of 2001 (NCLB) in exchange for rigorous and comprehensive State-developed plans designed to improve educational outcomes for all students, close achievement gaps, increase equity, and improve the quality of instruction.  </vt:lpstr>
      <vt:lpstr>Tennessee’s Approved Request</vt:lpstr>
      <vt:lpstr>Principle 1: College- and Career-Ready Expectations for All Students</vt:lpstr>
      <vt:lpstr>Principle 2: State-Developed Differentiated Recognition, Accountability, and Support </vt:lpstr>
      <vt:lpstr>Principle 3: Supporting Effective Instruction and Leadership </vt:lpstr>
      <vt:lpstr>Current Legislation and Art Education</vt:lpstr>
      <vt:lpstr>What’s Happening Now?</vt:lpstr>
      <vt:lpstr>2007-What the public thinks… </vt:lpstr>
      <vt:lpstr>2008-What the public thinks… </vt:lpstr>
      <vt:lpstr>2010-What the public thinks… </vt:lpstr>
      <vt:lpstr>2011-What the public thinks… </vt:lpstr>
      <vt:lpstr>2012-What the public thinks… </vt:lpstr>
      <vt:lpstr>2012-What the public thinks… </vt:lpstr>
      <vt:lpstr>References</vt:lpstr>
      <vt:lpstr>References</vt:lpstr>
    </vt:vector>
  </TitlesOfParts>
  <Company>MCA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 610: Survey of Art Education </dc:title>
  <dc:creator>Jennifer Gonzales</dc:creator>
  <cp:lastModifiedBy>Shelby County Schools</cp:lastModifiedBy>
  <cp:revision>60</cp:revision>
  <cp:lastPrinted>2010-10-04T19:50:52Z</cp:lastPrinted>
  <dcterms:created xsi:type="dcterms:W3CDTF">2012-06-28T12:28:02Z</dcterms:created>
  <dcterms:modified xsi:type="dcterms:W3CDTF">2012-06-28T18:54:08Z</dcterms:modified>
</cp:coreProperties>
</file>